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5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docProps/custom.xml" ContentType="application/vnd.openxmlformats-officedocument.custom-properties+xml"/>
  <Override PartName="/ppt/slides/slide6.xml" ContentType="application/vnd.openxmlformats-officedocument.presentationml.slide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customXml/itemProps3.xml" ContentType="application/vnd.openxmlformats-officedocument.customXmlProperties+xml"/>
  <Override PartName="/ppt/theme/theme1.xml" ContentType="application/vnd.openxmlformats-officedocument.theme+xml"/>
  <Override PartName="/customXml/itemProps2.xml" ContentType="application/vnd.openxmlformats-officedocument.customXmlProperties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7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12192000" cy="6858000"/>
  <p:defaultTextStyle>
    <a:defPPr>
      <a:defRPr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53" d="100"/>
          <a:sy n="153" d="100"/>
        </p:scale>
        <p:origin x="156" y="762"/>
      </p:cViewPr>
      <p:guideLst>
        <p:guide pos="2160" orient="horz"/>
        <p:guide pos="384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 /><Relationship Id="rId22" Type="http://schemas.openxmlformats.org/officeDocument/2006/relationships/tableStyles" Target="tableStyles.xml" /><Relationship Id="rId23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Shape 1058"/>
          <p:cNvSpPr>
            <a:spLocks noChangeArrowheads="1" noGrp="1"/>
          </p:cNvSpPr>
          <p:nvPr userDrawn="1"/>
        </p:nvSpPr>
        <p:spPr bwMode="auto">
          <a:xfrm>
            <a:off x="8220990" y="1"/>
            <a:ext cx="3971006" cy="685746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3874" y="0"/>
                </a:moveTo>
                <a:lnTo>
                  <a:pt x="3874" y="19794"/>
                </a:lnTo>
                <a:lnTo>
                  <a:pt x="3874" y="19794"/>
                </a:lnTo>
                <a:cubicBezTo>
                  <a:pt x="3874" y="19794"/>
                  <a:pt x="3932" y="19794"/>
                  <a:pt x="3932" y="19794"/>
                </a:cubicBezTo>
                <a:lnTo>
                  <a:pt x="3932" y="19794"/>
                </a:lnTo>
                <a:cubicBezTo>
                  <a:pt x="1759" y="19794"/>
                  <a:pt x="0" y="20605"/>
                  <a:pt x="0" y="21600"/>
                </a:cubicBezTo>
                <a:lnTo>
                  <a:pt x="0" y="21600"/>
                </a:lnTo>
                <a:cubicBezTo>
                  <a:pt x="0" y="22594"/>
                  <a:pt x="1759" y="23405"/>
                  <a:pt x="3932" y="23405"/>
                </a:cubicBezTo>
                <a:lnTo>
                  <a:pt x="3932" y="23405"/>
                </a:lnTo>
                <a:cubicBezTo>
                  <a:pt x="3932" y="23405"/>
                  <a:pt x="3874" y="23405"/>
                  <a:pt x="3874" y="23405"/>
                </a:cubicBezTo>
                <a:lnTo>
                  <a:pt x="3874" y="43200"/>
                </a:lnTo>
                <a:lnTo>
                  <a:pt x="43200" y="43200"/>
                </a:lnTo>
                <a:lnTo>
                  <a:pt x="43200" y="0"/>
                </a:lnTo>
                <a:lnTo>
                  <a:pt x="3874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1" name="Shape 1102"/>
          <p:cNvSpPr>
            <a:spLocks noChangeArrowheads="1" noGrp="1"/>
          </p:cNvSpPr>
          <p:nvPr userDrawn="1"/>
        </p:nvSpPr>
        <p:spPr bwMode="auto">
          <a:xfrm>
            <a:off x="8400255" y="3356809"/>
            <a:ext cx="190499" cy="14524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0"/>
                </a:moveTo>
                <a:lnTo>
                  <a:pt x="43200" y="43200"/>
                </a:lnTo>
                <a:lnTo>
                  <a:pt x="0" y="21623"/>
                </a:lnTo>
                <a:lnTo>
                  <a:pt x="43200" y="0"/>
                </a:lnTo>
              </a:path>
            </a:pathLst>
          </a:custGeom>
          <a:solidFill>
            <a:srgbClr val="FFFFFF"/>
          </a:solidFill>
          <a:ln w="9524" cap="rnd">
            <a:solidFill>
              <a:srgbClr val="000000"/>
            </a:solidFill>
            <a:bevel/>
            <a:headEnd/>
            <a:tailEnd/>
          </a:ln>
        </p:spPr>
      </p:sp>
      <p:sp>
        <p:nvSpPr>
          <p:cNvPr id="19" name="Text Placeholder 4"/>
          <p:cNvSpPr>
            <a:spLocks noGrp="1"/>
          </p:cNvSpPr>
          <p:nvPr>
            <p:ph type="subTitle" idx="1"/>
          </p:nvPr>
        </p:nvSpPr>
        <p:spPr bwMode="auto">
          <a:xfrm>
            <a:off x="8881393" y="2597939"/>
            <a:ext cx="2974883" cy="166158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171450" indent="-171450" algn="l">
              <a:buFont typeface="Arial"/>
              <a:buChar char="•"/>
              <a:defRPr sz="20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/>
              <a:t>Образец подзаголовка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23395" y="2569090"/>
            <a:ext cx="7383251" cy="165402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11" name="Дата 10"/>
          <p:cNvSpPr>
            <a:spLocks noGrp="1"/>
          </p:cNvSpPr>
          <p:nvPr>
            <p:ph type="dt" sz="half" idx="15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/>
              <a:t/>
            </a:fld>
            <a:endParaRPr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7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839199" y="274642"/>
            <a:ext cx="2743200" cy="5835649"/>
          </a:xfrm>
        </p:spPr>
        <p:txBody>
          <a:bodyPr vert="eaVert"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599" y="274642"/>
            <a:ext cx="8026399" cy="5835649"/>
          </a:xfrm>
        </p:spPr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3083" y="4406904"/>
            <a:ext cx="10363199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963083" y="2906717"/>
            <a:ext cx="10363199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15413" y="1595438"/>
            <a:ext cx="5178986" cy="45148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97599" y="1595438"/>
            <a:ext cx="5178986" cy="45148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/>
            </a:fld>
            <a:endParaRPr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15413" y="1535113"/>
            <a:ext cx="5181103" cy="63976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15413" y="2174874"/>
            <a:ext cx="518110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93377" y="1535113"/>
            <a:ext cx="5183210" cy="63976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93377" y="2174874"/>
            <a:ext cx="518321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/>
              <a:t/>
            </a:fld>
            <a:endParaRPr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/>
            </a:fld>
            <a:endParaRPr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/>
              <a:t/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/>
              <a:t/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10" y="273054"/>
            <a:ext cx="4011084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766732" y="273050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09610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15413" y="4800603"/>
            <a:ext cx="1056117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815413" y="612778"/>
            <a:ext cx="10561173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15413" y="5367337"/>
            <a:ext cx="1056117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Shape 1100"/>
          <p:cNvSpPr>
            <a:spLocks noChangeArrowheads="1" noGrp="1"/>
          </p:cNvSpPr>
          <p:nvPr userDrawn="1"/>
        </p:nvSpPr>
        <p:spPr bwMode="auto">
          <a:xfrm>
            <a:off x="3669" y="270"/>
            <a:ext cx="12184661" cy="6857460"/>
          </a:xfrm>
          <a:custGeom>
            <a:avLst/>
            <a:gdLst>
              <a:gd name="connsiteX0" fmla="*/ 43199 w 43199"/>
              <a:gd name="connsiteY0" fmla="*/ 23405 h 43200"/>
              <a:gd name="connsiteX1" fmla="*/ 43199 w 43199"/>
              <a:gd name="connsiteY1" fmla="*/ 23405 h 43200"/>
              <a:gd name="connsiteX2" fmla="*/ 41239 w 43199"/>
              <a:gd name="connsiteY2" fmla="*/ 21600 h 43200"/>
              <a:gd name="connsiteX3" fmla="*/ 43199 w 43199"/>
              <a:gd name="connsiteY3" fmla="*/ 19794 h 43200"/>
              <a:gd name="connsiteX4" fmla="*/ 43199 w 43199"/>
              <a:gd name="connsiteY4" fmla="*/ 19794 h 43200"/>
              <a:gd name="connsiteX5" fmla="*/ 43174 w 43199"/>
              <a:gd name="connsiteY5" fmla="*/ 19794 h 43200"/>
              <a:gd name="connsiteX6" fmla="*/ 43174 w 43199"/>
              <a:gd name="connsiteY6" fmla="*/ 0 h 43200"/>
              <a:gd name="connsiteX7" fmla="*/ 0 w 43199"/>
              <a:gd name="connsiteY7" fmla="*/ 0 h 43200"/>
              <a:gd name="connsiteX8" fmla="*/ 0 w 43199"/>
              <a:gd name="connsiteY8" fmla="*/ 43200 h 43200"/>
              <a:gd name="connsiteX9" fmla="*/ 43174 w 43199"/>
              <a:gd name="connsiteY9" fmla="*/ 43200 h 43200"/>
              <a:gd name="connsiteX10" fmla="*/ 43174 w 43199"/>
              <a:gd name="connsiteY10" fmla="*/ 23405 h 43200"/>
              <a:gd name="connsiteX11" fmla="*/ 43174 w 43199"/>
              <a:gd name="connsiteY11" fmla="*/ 23405 h 43200"/>
              <a:gd name="connsiteX12" fmla="*/ 43199 w 43199"/>
              <a:gd name="connsiteY12" fmla="*/ 23405 h 43200"/>
              <a:gd name="connsiteX0" fmla="*/ 43199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19794 h 43200"/>
              <a:gd name="connsiteX5" fmla="*/ 43174 w 43199"/>
              <a:gd name="connsiteY5" fmla="*/ 0 h 43200"/>
              <a:gd name="connsiteX6" fmla="*/ 0 w 43199"/>
              <a:gd name="connsiteY6" fmla="*/ 0 h 43200"/>
              <a:gd name="connsiteX7" fmla="*/ 0 w 43199"/>
              <a:gd name="connsiteY7" fmla="*/ 43200 h 43200"/>
              <a:gd name="connsiteX8" fmla="*/ 43174 w 43199"/>
              <a:gd name="connsiteY8" fmla="*/ 43200 h 43200"/>
              <a:gd name="connsiteX9" fmla="*/ 43174 w 43199"/>
              <a:gd name="connsiteY9" fmla="*/ 23405 h 43200"/>
              <a:gd name="connsiteX10" fmla="*/ 43174 w 43199"/>
              <a:gd name="connsiteY10" fmla="*/ 23405 h 43200"/>
              <a:gd name="connsiteX11" fmla="*/ 43199 w 43199"/>
              <a:gd name="connsiteY11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19794 h 43200"/>
              <a:gd name="connsiteX5" fmla="*/ 43174 w 43199"/>
              <a:gd name="connsiteY5" fmla="*/ 0 h 43200"/>
              <a:gd name="connsiteX6" fmla="*/ 0 w 43199"/>
              <a:gd name="connsiteY6" fmla="*/ 0 h 43200"/>
              <a:gd name="connsiteX7" fmla="*/ 0 w 43199"/>
              <a:gd name="connsiteY7" fmla="*/ 43200 h 43200"/>
              <a:gd name="connsiteX8" fmla="*/ 43174 w 43199"/>
              <a:gd name="connsiteY8" fmla="*/ 43200 h 43200"/>
              <a:gd name="connsiteX9" fmla="*/ 43174 w 43199"/>
              <a:gd name="connsiteY9" fmla="*/ 23405 h 43200"/>
              <a:gd name="connsiteX10" fmla="*/ 43174 w 43199"/>
              <a:gd name="connsiteY10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8" fmla="*/ 43174 w 43199"/>
              <a:gd name="connsiteY8" fmla="*/ 23405 h 43200"/>
              <a:gd name="connsiteX9" fmla="*/ 43174 w 43199"/>
              <a:gd name="connsiteY9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8" fmla="*/ 43174 w 43199"/>
              <a:gd name="connsiteY8" fmla="*/ 23405 h 43200"/>
              <a:gd name="connsiteX0" fmla="*/ 43174 w 43199"/>
              <a:gd name="connsiteY0" fmla="*/ 43200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0" fmla="*/ 43174 w 43199"/>
              <a:gd name="connsiteY0" fmla="*/ 43200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74 w 43199"/>
              <a:gd name="connsiteY3" fmla="*/ 0 h 43200"/>
              <a:gd name="connsiteX4" fmla="*/ 0 w 43199"/>
              <a:gd name="connsiteY4" fmla="*/ 0 h 43200"/>
              <a:gd name="connsiteX5" fmla="*/ 0 w 43199"/>
              <a:gd name="connsiteY5" fmla="*/ 43200 h 43200"/>
              <a:gd name="connsiteX6" fmla="*/ 43174 w 43199"/>
              <a:gd name="connsiteY6" fmla="*/ 43200 h 43200"/>
              <a:gd name="connsiteX0" fmla="*/ 43174 w 46380"/>
              <a:gd name="connsiteY0" fmla="*/ 43200 h 43200"/>
              <a:gd name="connsiteX1" fmla="*/ 43199 w 46380"/>
              <a:gd name="connsiteY1" fmla="*/ 19794 h 43200"/>
              <a:gd name="connsiteX2" fmla="*/ 43174 w 46380"/>
              <a:gd name="connsiteY2" fmla="*/ 0 h 43200"/>
              <a:gd name="connsiteX3" fmla="*/ 0 w 46380"/>
              <a:gd name="connsiteY3" fmla="*/ 0 h 43200"/>
              <a:gd name="connsiteX4" fmla="*/ 0 w 46380"/>
              <a:gd name="connsiteY4" fmla="*/ 43200 h 43200"/>
              <a:gd name="connsiteX5" fmla="*/ 43174 w 46380"/>
              <a:gd name="connsiteY5" fmla="*/ 43200 h 43200"/>
              <a:gd name="connsiteX0" fmla="*/ 43174 w 43199"/>
              <a:gd name="connsiteY0" fmla="*/ 43200 h 43200"/>
              <a:gd name="connsiteX1" fmla="*/ 43199 w 43199"/>
              <a:gd name="connsiteY1" fmla="*/ 19794 h 43200"/>
              <a:gd name="connsiteX2" fmla="*/ 43174 w 43199"/>
              <a:gd name="connsiteY2" fmla="*/ 0 h 43200"/>
              <a:gd name="connsiteX3" fmla="*/ 0 w 43199"/>
              <a:gd name="connsiteY3" fmla="*/ 0 h 43200"/>
              <a:gd name="connsiteX4" fmla="*/ 0 w 43199"/>
              <a:gd name="connsiteY4" fmla="*/ 43200 h 43200"/>
              <a:gd name="connsiteX5" fmla="*/ 43174 w 43199"/>
              <a:gd name="connsiteY5" fmla="*/ 43200 h 43200"/>
              <a:gd name="connsiteX0" fmla="*/ 43174 w 43174"/>
              <a:gd name="connsiteY0" fmla="*/ 43200 h 43200"/>
              <a:gd name="connsiteX1" fmla="*/ 43174 w 43174"/>
              <a:gd name="connsiteY1" fmla="*/ 0 h 43200"/>
              <a:gd name="connsiteX2" fmla="*/ 0 w 43174"/>
              <a:gd name="connsiteY2" fmla="*/ 0 h 43200"/>
              <a:gd name="connsiteX3" fmla="*/ 0 w 43174"/>
              <a:gd name="connsiteY3" fmla="*/ 43200 h 43200"/>
              <a:gd name="connsiteX4" fmla="*/ 43174 w 43174"/>
              <a:gd name="connsiteY4" fmla="*/ 43200 h 43200"/>
              <a:gd name="connsiteX0" fmla="*/ 43174 w 43174"/>
              <a:gd name="connsiteY0" fmla="*/ 43200 h 43200"/>
              <a:gd name="connsiteX1" fmla="*/ 43174 w 43174"/>
              <a:gd name="connsiteY1" fmla="*/ 0 h 43200"/>
              <a:gd name="connsiteX2" fmla="*/ 0 w 43174"/>
              <a:gd name="connsiteY2" fmla="*/ 0 h 43200"/>
              <a:gd name="connsiteX3" fmla="*/ 0 w 43174"/>
              <a:gd name="connsiteY3" fmla="*/ 43200 h 43200"/>
              <a:gd name="connsiteX4" fmla="*/ 43174 w 43174"/>
              <a:gd name="connsiteY4" fmla="*/ 43200 h 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74" h="43200" fill="norm" stroke="0" extrusionOk="0">
                <a:moveTo>
                  <a:pt x="43174" y="43200"/>
                </a:moveTo>
                <a:lnTo>
                  <a:pt x="43174" y="0"/>
                </a:lnTo>
                <a:lnTo>
                  <a:pt x="0" y="0"/>
                </a:lnTo>
                <a:lnTo>
                  <a:pt x="0" y="43200"/>
                </a:lnTo>
                <a:lnTo>
                  <a:pt x="43174" y="432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" name="Shape 1103"/>
          <p:cNvSpPr>
            <a:spLocks noChangeArrowheads="1" noGrp="1"/>
          </p:cNvSpPr>
          <p:nvPr userDrawn="1"/>
        </p:nvSpPr>
        <p:spPr bwMode="auto">
          <a:xfrm>
            <a:off x="183165" y="101751"/>
            <a:ext cx="7789614" cy="585789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199" y="21599"/>
                </a:moveTo>
                <a:lnTo>
                  <a:pt x="43199" y="21599"/>
                </a:lnTo>
                <a:lnTo>
                  <a:pt x="43199" y="21599"/>
                </a:lnTo>
                <a:cubicBezTo>
                  <a:pt x="43199" y="21599"/>
                  <a:pt x="43199" y="21599"/>
                  <a:pt x="43199" y="21599"/>
                </a:cubicBezTo>
                <a:lnTo>
                  <a:pt x="43199" y="21599"/>
                </a:lnTo>
                <a:lnTo>
                  <a:pt x="43199" y="21599"/>
                </a:lnTo>
                <a:cubicBezTo>
                  <a:pt x="43199" y="33449"/>
                  <a:pt x="33448" y="43199"/>
                  <a:pt x="21600" y="43199"/>
                </a:cubicBezTo>
                <a:lnTo>
                  <a:pt x="21600" y="43199"/>
                </a:lnTo>
                <a:cubicBezTo>
                  <a:pt x="9749" y="43199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49" y="0"/>
                  <a:pt x="21600" y="0"/>
                </a:cubicBezTo>
                <a:lnTo>
                  <a:pt x="21600" y="0"/>
                </a:lnTo>
                <a:cubicBezTo>
                  <a:pt x="33448" y="0"/>
                  <a:pt x="43199" y="9750"/>
                  <a:pt x="43199" y="21599"/>
                </a:cubicBezTo>
              </a:path>
            </a:pathLst>
          </a:custGeom>
          <a:solidFill>
            <a:srgbClr val="FFFFFF">
              <a:alpha val="156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" name="Shape 1104"/>
          <p:cNvSpPr>
            <a:spLocks noChangeArrowheads="1" noGrp="1"/>
          </p:cNvSpPr>
          <p:nvPr userDrawn="1"/>
        </p:nvSpPr>
        <p:spPr bwMode="auto">
          <a:xfrm>
            <a:off x="244971" y="130323"/>
            <a:ext cx="7610403" cy="572343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49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49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313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" name="Shape 1105"/>
          <p:cNvSpPr>
            <a:spLocks noChangeArrowheads="1" noGrp="1"/>
          </p:cNvSpPr>
          <p:nvPr userDrawn="1"/>
        </p:nvSpPr>
        <p:spPr bwMode="auto">
          <a:xfrm>
            <a:off x="306493" y="159054"/>
            <a:ext cx="7431757" cy="558883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50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49" y="43200"/>
                  <a:pt x="0" y="33450"/>
                  <a:pt x="0" y="21599"/>
                </a:cubicBezTo>
                <a:lnTo>
                  <a:pt x="0" y="21599"/>
                </a:lnTo>
                <a:cubicBezTo>
                  <a:pt x="0" y="9750"/>
                  <a:pt x="9749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470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" name="Shape 1106"/>
          <p:cNvSpPr>
            <a:spLocks noChangeArrowheads="1" noGrp="1"/>
          </p:cNvSpPr>
          <p:nvPr userDrawn="1"/>
        </p:nvSpPr>
        <p:spPr bwMode="auto">
          <a:xfrm>
            <a:off x="368021" y="187787"/>
            <a:ext cx="7252827" cy="545437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7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7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49"/>
                  <a:pt x="43200" y="21599"/>
                </a:cubicBezTo>
              </a:path>
            </a:pathLst>
          </a:custGeom>
          <a:solidFill>
            <a:srgbClr val="FFFFFF">
              <a:alpha val="627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" name="Shape 1107"/>
          <p:cNvSpPr>
            <a:spLocks noChangeArrowheads="1" noGrp="1"/>
          </p:cNvSpPr>
          <p:nvPr userDrawn="1"/>
        </p:nvSpPr>
        <p:spPr bwMode="auto">
          <a:xfrm>
            <a:off x="429541" y="216360"/>
            <a:ext cx="7074181" cy="531992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8"/>
                  <a:pt x="33448" y="43200"/>
                  <a:pt x="21600" y="43200"/>
                </a:cubicBezTo>
                <a:lnTo>
                  <a:pt x="21600" y="43200"/>
                </a:lnTo>
                <a:cubicBezTo>
                  <a:pt x="9751" y="43200"/>
                  <a:pt x="0" y="33448"/>
                  <a:pt x="0" y="21599"/>
                </a:cubicBezTo>
                <a:lnTo>
                  <a:pt x="0" y="21599"/>
                </a:lnTo>
                <a:cubicBezTo>
                  <a:pt x="0" y="9751"/>
                  <a:pt x="9751" y="0"/>
                  <a:pt x="21600" y="0"/>
                </a:cubicBezTo>
                <a:lnTo>
                  <a:pt x="21600" y="0"/>
                </a:lnTo>
                <a:cubicBezTo>
                  <a:pt x="33448" y="0"/>
                  <a:pt x="43200" y="9751"/>
                  <a:pt x="43200" y="21599"/>
                </a:cubicBezTo>
              </a:path>
            </a:pathLst>
          </a:custGeom>
          <a:solidFill>
            <a:srgbClr val="FFFFFF">
              <a:alpha val="7843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3" name="Shape 1108"/>
          <p:cNvSpPr>
            <a:spLocks noChangeArrowheads="1" noGrp="1"/>
          </p:cNvSpPr>
          <p:nvPr userDrawn="1"/>
        </p:nvSpPr>
        <p:spPr bwMode="auto">
          <a:xfrm>
            <a:off x="491347" y="245090"/>
            <a:ext cx="6894970" cy="518531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9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9" y="0"/>
                </a:cubicBezTo>
                <a:lnTo>
                  <a:pt x="21599" y="0"/>
                </a:lnTo>
                <a:cubicBezTo>
                  <a:pt x="33449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9411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4" name="Shape 1109"/>
          <p:cNvSpPr>
            <a:spLocks noChangeArrowheads="1" noGrp="1"/>
          </p:cNvSpPr>
          <p:nvPr userDrawn="1"/>
        </p:nvSpPr>
        <p:spPr bwMode="auto">
          <a:xfrm>
            <a:off x="552877" y="273821"/>
            <a:ext cx="6716041" cy="505071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8"/>
                  <a:pt x="33449" y="43199"/>
                  <a:pt x="21600" y="43199"/>
                </a:cubicBezTo>
                <a:lnTo>
                  <a:pt x="21600" y="43199"/>
                </a:lnTo>
                <a:cubicBezTo>
                  <a:pt x="9750" y="43199"/>
                  <a:pt x="0" y="33448"/>
                  <a:pt x="0" y="21600"/>
                </a:cubicBezTo>
                <a:lnTo>
                  <a:pt x="0" y="21600"/>
                </a:lnTo>
                <a:cubicBezTo>
                  <a:pt x="0" y="9748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200" y="9748"/>
                  <a:pt x="43200" y="21600"/>
                </a:cubicBezTo>
              </a:path>
            </a:pathLst>
          </a:custGeom>
          <a:solidFill>
            <a:srgbClr val="FFFFFF">
              <a:alpha val="1098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5" name="Shape 1110"/>
          <p:cNvSpPr>
            <a:spLocks noChangeArrowheads="1" noGrp="1"/>
          </p:cNvSpPr>
          <p:nvPr userDrawn="1"/>
        </p:nvSpPr>
        <p:spPr bwMode="auto">
          <a:xfrm>
            <a:off x="614397" y="302395"/>
            <a:ext cx="6537394" cy="491625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199" y="21600"/>
                </a:moveTo>
                <a:lnTo>
                  <a:pt x="43199" y="21600"/>
                </a:lnTo>
                <a:lnTo>
                  <a:pt x="43199" y="21600"/>
                </a:lnTo>
                <a:cubicBezTo>
                  <a:pt x="43199" y="21600"/>
                  <a:pt x="43199" y="21600"/>
                  <a:pt x="43199" y="21600"/>
                </a:cubicBezTo>
                <a:lnTo>
                  <a:pt x="43199" y="21600"/>
                </a:lnTo>
                <a:lnTo>
                  <a:pt x="43199" y="21600"/>
                </a:lnTo>
                <a:cubicBezTo>
                  <a:pt x="43199" y="33449"/>
                  <a:pt x="33449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199" y="9751"/>
                  <a:pt x="43199" y="21600"/>
                </a:cubicBezTo>
              </a:path>
            </a:pathLst>
          </a:custGeom>
          <a:solidFill>
            <a:srgbClr val="FFFFFF">
              <a:alpha val="1254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6" name="Shape 1111"/>
          <p:cNvSpPr>
            <a:spLocks noChangeArrowheads="1" noGrp="1"/>
          </p:cNvSpPr>
          <p:nvPr userDrawn="1"/>
        </p:nvSpPr>
        <p:spPr bwMode="auto">
          <a:xfrm>
            <a:off x="676203" y="331128"/>
            <a:ext cx="6358183" cy="478165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199" y="21600"/>
                </a:moveTo>
                <a:lnTo>
                  <a:pt x="43199" y="21600"/>
                </a:lnTo>
                <a:lnTo>
                  <a:pt x="43199" y="21600"/>
                </a:lnTo>
                <a:cubicBezTo>
                  <a:pt x="43199" y="21600"/>
                  <a:pt x="43199" y="21600"/>
                  <a:pt x="43199" y="21600"/>
                </a:cubicBezTo>
                <a:lnTo>
                  <a:pt x="43199" y="21600"/>
                </a:lnTo>
                <a:lnTo>
                  <a:pt x="43199" y="21600"/>
                </a:lnTo>
                <a:cubicBezTo>
                  <a:pt x="43199" y="33449"/>
                  <a:pt x="33449" y="43199"/>
                  <a:pt x="21598" y="43199"/>
                </a:cubicBezTo>
                <a:lnTo>
                  <a:pt x="21598" y="43199"/>
                </a:lnTo>
                <a:cubicBezTo>
                  <a:pt x="9750" y="43199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8" y="0"/>
                </a:cubicBezTo>
                <a:lnTo>
                  <a:pt x="21598" y="0"/>
                </a:lnTo>
                <a:cubicBezTo>
                  <a:pt x="33449" y="0"/>
                  <a:pt x="43199" y="9750"/>
                  <a:pt x="43199" y="21600"/>
                </a:cubicBezTo>
              </a:path>
            </a:pathLst>
          </a:custGeom>
          <a:solidFill>
            <a:srgbClr val="FFFFFF">
              <a:alpha val="1411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7" name="Shape 1112"/>
          <p:cNvSpPr>
            <a:spLocks noChangeArrowheads="1" noGrp="1"/>
          </p:cNvSpPr>
          <p:nvPr userDrawn="1"/>
        </p:nvSpPr>
        <p:spPr bwMode="auto">
          <a:xfrm>
            <a:off x="737731" y="359857"/>
            <a:ext cx="6179254" cy="464703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8" y="43199"/>
                  <a:pt x="21599" y="43199"/>
                </a:cubicBezTo>
                <a:lnTo>
                  <a:pt x="21599" y="43199"/>
                </a:lnTo>
                <a:cubicBezTo>
                  <a:pt x="9750" y="43199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50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1"/>
                  <a:pt x="43200" y="21599"/>
                </a:cubicBezTo>
              </a:path>
            </a:pathLst>
          </a:custGeom>
          <a:solidFill>
            <a:srgbClr val="FFFFFF">
              <a:alpha val="15686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8" name="Shape 1113"/>
          <p:cNvSpPr>
            <a:spLocks noChangeArrowheads="1" noGrp="1"/>
          </p:cNvSpPr>
          <p:nvPr userDrawn="1"/>
        </p:nvSpPr>
        <p:spPr bwMode="auto">
          <a:xfrm>
            <a:off x="799253" y="388590"/>
            <a:ext cx="6000607" cy="451243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49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200" y="9749"/>
                  <a:pt x="43200" y="21599"/>
                </a:cubicBezTo>
              </a:path>
            </a:pathLst>
          </a:custGeom>
          <a:solidFill>
            <a:srgbClr val="FFFFFF">
              <a:alpha val="1764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9" name="Shape 1114"/>
          <p:cNvSpPr>
            <a:spLocks noChangeArrowheads="1" noGrp="1"/>
          </p:cNvSpPr>
          <p:nvPr userDrawn="1"/>
        </p:nvSpPr>
        <p:spPr bwMode="auto">
          <a:xfrm>
            <a:off x="860777" y="417163"/>
            <a:ext cx="5821679" cy="437797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9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9" y="0"/>
                </a:cubicBezTo>
                <a:lnTo>
                  <a:pt x="21599" y="0"/>
                </a:lnTo>
                <a:cubicBezTo>
                  <a:pt x="33449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1921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0" name="Shape 1115"/>
          <p:cNvSpPr>
            <a:spLocks noChangeArrowheads="1" noGrp="1"/>
          </p:cNvSpPr>
          <p:nvPr userDrawn="1"/>
        </p:nvSpPr>
        <p:spPr bwMode="auto">
          <a:xfrm>
            <a:off x="922587" y="445894"/>
            <a:ext cx="5642750" cy="424352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48" y="43200"/>
                  <a:pt x="21600" y="43200"/>
                </a:cubicBezTo>
                <a:lnTo>
                  <a:pt x="21600" y="43200"/>
                </a:lnTo>
                <a:cubicBezTo>
                  <a:pt x="9748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48" y="0"/>
                  <a:pt x="21600" y="0"/>
                </a:cubicBezTo>
                <a:lnTo>
                  <a:pt x="21600" y="0"/>
                </a:lnTo>
                <a:cubicBezTo>
                  <a:pt x="33448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2078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1" name="Shape 1116"/>
          <p:cNvSpPr>
            <a:spLocks noChangeArrowheads="1" noGrp="1"/>
          </p:cNvSpPr>
          <p:nvPr userDrawn="1"/>
        </p:nvSpPr>
        <p:spPr bwMode="auto">
          <a:xfrm>
            <a:off x="984107" y="474624"/>
            <a:ext cx="5463821" cy="410891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199" y="21599"/>
                </a:moveTo>
                <a:lnTo>
                  <a:pt x="43199" y="21599"/>
                </a:lnTo>
                <a:lnTo>
                  <a:pt x="43199" y="21599"/>
                </a:lnTo>
                <a:cubicBezTo>
                  <a:pt x="43199" y="21599"/>
                  <a:pt x="43199" y="21599"/>
                  <a:pt x="43199" y="21599"/>
                </a:cubicBezTo>
                <a:lnTo>
                  <a:pt x="43199" y="21599"/>
                </a:lnTo>
                <a:lnTo>
                  <a:pt x="43199" y="21599"/>
                </a:lnTo>
                <a:cubicBezTo>
                  <a:pt x="43199" y="33448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8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599" y="0"/>
                </a:cubicBezTo>
                <a:lnTo>
                  <a:pt x="21599" y="0"/>
                </a:lnTo>
                <a:cubicBezTo>
                  <a:pt x="33448" y="0"/>
                  <a:pt x="43199" y="9749"/>
                  <a:pt x="43199" y="21599"/>
                </a:cubicBezTo>
              </a:path>
            </a:pathLst>
          </a:custGeom>
          <a:solidFill>
            <a:srgbClr val="FFFFFF">
              <a:alpha val="22352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2" name="Shape 1117"/>
          <p:cNvSpPr>
            <a:spLocks noChangeArrowheads="1" noGrp="1"/>
          </p:cNvSpPr>
          <p:nvPr userDrawn="1"/>
        </p:nvSpPr>
        <p:spPr bwMode="auto">
          <a:xfrm>
            <a:off x="1045633" y="503197"/>
            <a:ext cx="5284893" cy="397446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50" y="43200"/>
                  <a:pt x="21599" y="43200"/>
                </a:cubicBezTo>
                <a:lnTo>
                  <a:pt x="21599" y="43200"/>
                </a:lnTo>
                <a:cubicBezTo>
                  <a:pt x="9751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51" y="0"/>
                  <a:pt x="21599" y="0"/>
                </a:cubicBezTo>
                <a:lnTo>
                  <a:pt x="21599" y="0"/>
                </a:lnTo>
                <a:cubicBezTo>
                  <a:pt x="33450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23921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3" name="Shape 1118"/>
          <p:cNvSpPr>
            <a:spLocks noChangeArrowheads="1" noGrp="1"/>
          </p:cNvSpPr>
          <p:nvPr userDrawn="1"/>
        </p:nvSpPr>
        <p:spPr bwMode="auto">
          <a:xfrm>
            <a:off x="1107443" y="531930"/>
            <a:ext cx="5105963" cy="383985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49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49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2549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4" name="Shape 1119"/>
          <p:cNvSpPr>
            <a:spLocks noChangeArrowheads="1" noGrp="1"/>
          </p:cNvSpPr>
          <p:nvPr userDrawn="1"/>
        </p:nvSpPr>
        <p:spPr bwMode="auto">
          <a:xfrm>
            <a:off x="1168963" y="560659"/>
            <a:ext cx="4927034" cy="370525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8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49" y="43200"/>
                  <a:pt x="0" y="33448"/>
                  <a:pt x="0" y="21600"/>
                </a:cubicBezTo>
                <a:lnTo>
                  <a:pt x="0" y="21600"/>
                </a:lnTo>
                <a:cubicBezTo>
                  <a:pt x="0" y="9749"/>
                  <a:pt x="9749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49"/>
                  <a:pt x="43200" y="21600"/>
                </a:cubicBezTo>
              </a:path>
            </a:pathLst>
          </a:custGeom>
          <a:solidFill>
            <a:srgbClr val="FFFFFF">
              <a:alpha val="2705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5" name="Shape 1120"/>
          <p:cNvSpPr>
            <a:spLocks noChangeArrowheads="1" noGrp="1"/>
          </p:cNvSpPr>
          <p:nvPr userDrawn="1"/>
        </p:nvSpPr>
        <p:spPr bwMode="auto">
          <a:xfrm>
            <a:off x="2023254" y="5083093"/>
            <a:ext cx="1181945" cy="88892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34" y="0"/>
                  <a:pt x="43200" y="9673"/>
                  <a:pt x="43200" y="21599"/>
                </a:cubicBezTo>
                <a:lnTo>
                  <a:pt x="43200" y="21599"/>
                </a:lnTo>
                <a:cubicBezTo>
                  <a:pt x="43200" y="33533"/>
                  <a:pt x="33534" y="43200"/>
                  <a:pt x="21600" y="43200"/>
                </a:cubicBezTo>
                <a:lnTo>
                  <a:pt x="21600" y="43200"/>
                </a:lnTo>
                <a:cubicBezTo>
                  <a:pt x="9665" y="43200"/>
                  <a:pt x="0" y="33533"/>
                  <a:pt x="0" y="21599"/>
                </a:cubicBezTo>
                <a:lnTo>
                  <a:pt x="0" y="21599"/>
                </a:lnTo>
                <a:cubicBezTo>
                  <a:pt x="0" y="9673"/>
                  <a:pt x="9665" y="0"/>
                  <a:pt x="21600" y="0"/>
                </a:cubicBezTo>
                <a:close/>
              </a:path>
            </a:pathLst>
          </a:custGeom>
          <a:solidFill>
            <a:srgbClr val="FFFFFF">
              <a:alpha val="1176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6" name="Shape 1121"/>
          <p:cNvSpPr>
            <a:spLocks noChangeArrowheads="1" noGrp="1"/>
          </p:cNvSpPr>
          <p:nvPr userDrawn="1"/>
        </p:nvSpPr>
        <p:spPr bwMode="auto">
          <a:xfrm>
            <a:off x="2851007" y="4515765"/>
            <a:ext cx="1869157" cy="140562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6" y="0"/>
                </a:moveTo>
                <a:lnTo>
                  <a:pt x="21596" y="0"/>
                </a:lnTo>
                <a:cubicBezTo>
                  <a:pt x="33526" y="0"/>
                  <a:pt x="43200" y="9669"/>
                  <a:pt x="43200" y="21601"/>
                </a:cubicBezTo>
                <a:lnTo>
                  <a:pt x="43200" y="21601"/>
                </a:lnTo>
                <a:cubicBezTo>
                  <a:pt x="43200" y="33530"/>
                  <a:pt x="33526" y="43200"/>
                  <a:pt x="21596" y="43200"/>
                </a:cubicBezTo>
                <a:lnTo>
                  <a:pt x="21596" y="43200"/>
                </a:lnTo>
                <a:cubicBezTo>
                  <a:pt x="9673" y="43200"/>
                  <a:pt x="0" y="33530"/>
                  <a:pt x="0" y="21601"/>
                </a:cubicBezTo>
                <a:lnTo>
                  <a:pt x="0" y="21601"/>
                </a:lnTo>
                <a:cubicBezTo>
                  <a:pt x="0" y="9669"/>
                  <a:pt x="9673" y="0"/>
                  <a:pt x="21596" y="0"/>
                </a:cubicBezTo>
                <a:close/>
              </a:path>
            </a:pathLst>
          </a:custGeom>
          <a:solidFill>
            <a:srgbClr val="FFFFFF">
              <a:alpha val="1450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9" name="Shape 1124"/>
          <p:cNvSpPr>
            <a:spLocks noChangeArrowheads="1" noGrp="1"/>
          </p:cNvSpPr>
          <p:nvPr userDrawn="1"/>
        </p:nvSpPr>
        <p:spPr bwMode="auto">
          <a:xfrm>
            <a:off x="3037839" y="4457826"/>
            <a:ext cx="835941" cy="62875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30" y="0"/>
                  <a:pt x="43200" y="9672"/>
                  <a:pt x="43200" y="21604"/>
                </a:cubicBezTo>
                <a:lnTo>
                  <a:pt x="43200" y="21604"/>
                </a:lnTo>
                <a:cubicBezTo>
                  <a:pt x="43200" y="33525"/>
                  <a:pt x="33530" y="43200"/>
                  <a:pt x="21600" y="43200"/>
                </a:cubicBezTo>
                <a:lnTo>
                  <a:pt x="21600" y="43200"/>
                </a:lnTo>
                <a:cubicBezTo>
                  <a:pt x="9669" y="43200"/>
                  <a:pt x="0" y="33525"/>
                  <a:pt x="0" y="21604"/>
                </a:cubicBezTo>
                <a:lnTo>
                  <a:pt x="0" y="21604"/>
                </a:lnTo>
                <a:cubicBezTo>
                  <a:pt x="0" y="9672"/>
                  <a:pt x="9669" y="0"/>
                  <a:pt x="21600" y="0"/>
                </a:cubicBezTo>
                <a:close/>
              </a:path>
            </a:pathLst>
          </a:custGeom>
          <a:solidFill>
            <a:srgbClr val="FFFFFF">
              <a:alpha val="78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0" name="Shape 1125"/>
          <p:cNvSpPr>
            <a:spLocks noChangeArrowheads="1" noGrp="1"/>
          </p:cNvSpPr>
          <p:nvPr userDrawn="1"/>
        </p:nvSpPr>
        <p:spPr bwMode="auto">
          <a:xfrm>
            <a:off x="1015999" y="4613071"/>
            <a:ext cx="685800" cy="51557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9" y="0"/>
                </a:moveTo>
                <a:lnTo>
                  <a:pt x="21599" y="0"/>
                </a:lnTo>
                <a:cubicBezTo>
                  <a:pt x="33527" y="0"/>
                  <a:pt x="43200" y="9668"/>
                  <a:pt x="43200" y="21599"/>
                </a:cubicBezTo>
                <a:lnTo>
                  <a:pt x="43200" y="21599"/>
                </a:lnTo>
                <a:cubicBezTo>
                  <a:pt x="43200" y="33530"/>
                  <a:pt x="33527" y="43200"/>
                  <a:pt x="21599" y="43200"/>
                </a:cubicBezTo>
                <a:lnTo>
                  <a:pt x="21599" y="43200"/>
                </a:lnTo>
                <a:cubicBezTo>
                  <a:pt x="9671" y="43200"/>
                  <a:pt x="0" y="33530"/>
                  <a:pt x="0" y="21599"/>
                </a:cubicBezTo>
                <a:lnTo>
                  <a:pt x="0" y="21599"/>
                </a:lnTo>
                <a:cubicBezTo>
                  <a:pt x="0" y="9668"/>
                  <a:pt x="9671" y="0"/>
                  <a:pt x="21599" y="0"/>
                </a:cubicBezTo>
                <a:close/>
              </a:path>
            </a:pathLst>
          </a:custGeom>
          <a:solidFill>
            <a:srgbClr val="FFFFFF">
              <a:alpha val="4509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3" name="Shape 1138"/>
          <p:cNvSpPr>
            <a:spLocks noChangeArrowheads="1" noGrp="1"/>
          </p:cNvSpPr>
          <p:nvPr userDrawn="1"/>
        </p:nvSpPr>
        <p:spPr bwMode="auto">
          <a:xfrm>
            <a:off x="2311403" y="4372901"/>
            <a:ext cx="796430" cy="59891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25" y="0"/>
                  <a:pt x="43200" y="9675"/>
                  <a:pt x="43200" y="21594"/>
                </a:cubicBezTo>
                <a:lnTo>
                  <a:pt x="43200" y="21594"/>
                </a:lnTo>
                <a:cubicBezTo>
                  <a:pt x="43200" y="33524"/>
                  <a:pt x="33525" y="43200"/>
                  <a:pt x="21600" y="43200"/>
                </a:cubicBezTo>
                <a:lnTo>
                  <a:pt x="21600" y="43200"/>
                </a:lnTo>
                <a:cubicBezTo>
                  <a:pt x="9674" y="43200"/>
                  <a:pt x="0" y="33524"/>
                  <a:pt x="0" y="21594"/>
                </a:cubicBezTo>
                <a:lnTo>
                  <a:pt x="0" y="21594"/>
                </a:lnTo>
                <a:cubicBezTo>
                  <a:pt x="0" y="9675"/>
                  <a:pt x="9674" y="0"/>
                  <a:pt x="21600" y="0"/>
                </a:cubicBezTo>
                <a:close/>
              </a:path>
            </a:pathLst>
          </a:custGeom>
          <a:solidFill>
            <a:srgbClr val="FFFFFF">
              <a:alpha val="7843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4" name="Shape 1139"/>
          <p:cNvSpPr>
            <a:spLocks noChangeArrowheads="1" noGrp="1"/>
          </p:cNvSpPr>
          <p:nvPr userDrawn="1"/>
        </p:nvSpPr>
        <p:spPr bwMode="auto">
          <a:xfrm>
            <a:off x="1648463" y="4729109"/>
            <a:ext cx="755507" cy="568121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8" y="0"/>
                </a:moveTo>
                <a:lnTo>
                  <a:pt x="21608" y="0"/>
                </a:lnTo>
                <a:cubicBezTo>
                  <a:pt x="33533" y="0"/>
                  <a:pt x="43200" y="9668"/>
                  <a:pt x="43200" y="21593"/>
                </a:cubicBezTo>
                <a:lnTo>
                  <a:pt x="43200" y="21593"/>
                </a:lnTo>
                <a:cubicBezTo>
                  <a:pt x="43200" y="33519"/>
                  <a:pt x="33533" y="43200"/>
                  <a:pt x="21608" y="43200"/>
                </a:cubicBezTo>
                <a:lnTo>
                  <a:pt x="21608" y="43200"/>
                </a:lnTo>
                <a:cubicBezTo>
                  <a:pt x="9682" y="43200"/>
                  <a:pt x="0" y="33519"/>
                  <a:pt x="0" y="21593"/>
                </a:cubicBezTo>
                <a:lnTo>
                  <a:pt x="0" y="21593"/>
                </a:lnTo>
                <a:cubicBezTo>
                  <a:pt x="0" y="9668"/>
                  <a:pt x="9682" y="0"/>
                  <a:pt x="21608" y="0"/>
                </a:cubicBezTo>
                <a:close/>
              </a:path>
            </a:pathLst>
          </a:custGeom>
          <a:solidFill>
            <a:srgbClr val="FFFFFF">
              <a:alpha val="2470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5" name="Shape 1140"/>
          <p:cNvSpPr>
            <a:spLocks noChangeArrowheads="1" noGrp="1"/>
          </p:cNvSpPr>
          <p:nvPr userDrawn="1"/>
        </p:nvSpPr>
        <p:spPr bwMode="auto">
          <a:xfrm>
            <a:off x="1506501" y="5387076"/>
            <a:ext cx="753250" cy="566374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7" y="0"/>
                </a:moveTo>
                <a:lnTo>
                  <a:pt x="21607" y="0"/>
                </a:lnTo>
                <a:cubicBezTo>
                  <a:pt x="33536" y="0"/>
                  <a:pt x="43200" y="9673"/>
                  <a:pt x="43200" y="21599"/>
                </a:cubicBezTo>
                <a:lnTo>
                  <a:pt x="43200" y="21599"/>
                </a:lnTo>
                <a:cubicBezTo>
                  <a:pt x="43200" y="33526"/>
                  <a:pt x="33536" y="43200"/>
                  <a:pt x="21607" y="43200"/>
                </a:cubicBezTo>
                <a:lnTo>
                  <a:pt x="21607" y="43200"/>
                </a:lnTo>
                <a:cubicBezTo>
                  <a:pt x="9679" y="43200"/>
                  <a:pt x="0" y="33526"/>
                  <a:pt x="0" y="21599"/>
                </a:cubicBezTo>
                <a:lnTo>
                  <a:pt x="0" y="21599"/>
                </a:lnTo>
                <a:cubicBezTo>
                  <a:pt x="0" y="9673"/>
                  <a:pt x="9679" y="0"/>
                  <a:pt x="21607" y="0"/>
                </a:cubicBezTo>
                <a:close/>
              </a:path>
            </a:pathLst>
          </a:custGeom>
          <a:solidFill>
            <a:srgbClr val="FFFFFF">
              <a:alpha val="3254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6" name="Shape 1141"/>
          <p:cNvSpPr>
            <a:spLocks noChangeArrowheads="1" noGrp="1"/>
          </p:cNvSpPr>
          <p:nvPr userDrawn="1"/>
        </p:nvSpPr>
        <p:spPr bwMode="auto">
          <a:xfrm>
            <a:off x="2370101" y="5855034"/>
            <a:ext cx="893514" cy="67193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25" y="0"/>
                  <a:pt x="43200" y="9674"/>
                  <a:pt x="43200" y="21605"/>
                </a:cubicBezTo>
                <a:lnTo>
                  <a:pt x="43200" y="21605"/>
                </a:lnTo>
                <a:cubicBezTo>
                  <a:pt x="43200" y="33535"/>
                  <a:pt x="33525" y="43200"/>
                  <a:pt x="21600" y="43200"/>
                </a:cubicBezTo>
                <a:lnTo>
                  <a:pt x="21600" y="43200"/>
                </a:lnTo>
                <a:cubicBezTo>
                  <a:pt x="9674" y="43200"/>
                  <a:pt x="0" y="33535"/>
                  <a:pt x="0" y="21605"/>
                </a:cubicBezTo>
                <a:lnTo>
                  <a:pt x="0" y="21605"/>
                </a:lnTo>
                <a:cubicBezTo>
                  <a:pt x="0" y="9674"/>
                  <a:pt x="9674" y="0"/>
                  <a:pt x="21600" y="0"/>
                </a:cubicBezTo>
                <a:close/>
              </a:path>
            </a:pathLst>
          </a:custGeom>
          <a:solidFill>
            <a:srgbClr val="FFFFFF">
              <a:alpha val="705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7" name="Shape 1142"/>
          <p:cNvSpPr>
            <a:spLocks noChangeArrowheads="1" noGrp="1"/>
          </p:cNvSpPr>
          <p:nvPr userDrawn="1"/>
        </p:nvSpPr>
        <p:spPr bwMode="auto">
          <a:xfrm>
            <a:off x="2241977" y="6244482"/>
            <a:ext cx="688339" cy="517801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1" y="0"/>
                </a:moveTo>
                <a:lnTo>
                  <a:pt x="21591" y="0"/>
                </a:lnTo>
                <a:cubicBezTo>
                  <a:pt x="33528" y="0"/>
                  <a:pt x="43198" y="9667"/>
                  <a:pt x="43198" y="21600"/>
                </a:cubicBezTo>
                <a:lnTo>
                  <a:pt x="43198" y="21600"/>
                </a:lnTo>
                <a:cubicBezTo>
                  <a:pt x="43198" y="33519"/>
                  <a:pt x="33528" y="43200"/>
                  <a:pt x="21591" y="43200"/>
                </a:cubicBezTo>
                <a:lnTo>
                  <a:pt x="21591" y="43200"/>
                </a:lnTo>
                <a:cubicBezTo>
                  <a:pt x="9670" y="43200"/>
                  <a:pt x="0" y="33519"/>
                  <a:pt x="0" y="21600"/>
                </a:cubicBezTo>
                <a:lnTo>
                  <a:pt x="0" y="21600"/>
                </a:lnTo>
                <a:cubicBezTo>
                  <a:pt x="0" y="9667"/>
                  <a:pt x="9670" y="0"/>
                  <a:pt x="21591" y="0"/>
                </a:cubicBezTo>
                <a:close/>
              </a:path>
            </a:pathLst>
          </a:custGeom>
          <a:solidFill>
            <a:srgbClr val="FFFFFF">
              <a:alpha val="3097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8" name="Shape 1143"/>
          <p:cNvSpPr>
            <a:spLocks noChangeArrowheads="1" noGrp="1"/>
          </p:cNvSpPr>
          <p:nvPr userDrawn="1"/>
        </p:nvSpPr>
        <p:spPr bwMode="auto">
          <a:xfrm>
            <a:off x="3596921" y="5964721"/>
            <a:ext cx="726439" cy="54621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9" y="0"/>
                </a:moveTo>
                <a:lnTo>
                  <a:pt x="21599" y="0"/>
                </a:lnTo>
                <a:cubicBezTo>
                  <a:pt x="33531" y="0"/>
                  <a:pt x="43200" y="9666"/>
                  <a:pt x="43200" y="21605"/>
                </a:cubicBezTo>
                <a:lnTo>
                  <a:pt x="43200" y="21605"/>
                </a:lnTo>
                <a:cubicBezTo>
                  <a:pt x="43200" y="33533"/>
                  <a:pt x="33531" y="43200"/>
                  <a:pt x="21599" y="43200"/>
                </a:cubicBezTo>
                <a:lnTo>
                  <a:pt x="21599" y="43200"/>
                </a:lnTo>
                <a:cubicBezTo>
                  <a:pt x="9666" y="43200"/>
                  <a:pt x="0" y="33533"/>
                  <a:pt x="0" y="21605"/>
                </a:cubicBezTo>
                <a:lnTo>
                  <a:pt x="0" y="21605"/>
                </a:lnTo>
                <a:cubicBezTo>
                  <a:pt x="0" y="9666"/>
                  <a:pt x="9666" y="0"/>
                  <a:pt x="21599" y="0"/>
                </a:cubicBezTo>
                <a:close/>
              </a:path>
            </a:pathLst>
          </a:custGeom>
          <a:solidFill>
            <a:srgbClr val="FFFFFF">
              <a:alpha val="6745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9" name="Shape 1144"/>
          <p:cNvSpPr>
            <a:spLocks noChangeArrowheads="1" noGrp="1"/>
          </p:cNvSpPr>
          <p:nvPr userDrawn="1"/>
        </p:nvSpPr>
        <p:spPr bwMode="auto">
          <a:xfrm>
            <a:off x="3037843" y="5578670"/>
            <a:ext cx="977899" cy="735271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6" y="0"/>
                </a:moveTo>
                <a:lnTo>
                  <a:pt x="21606" y="0"/>
                </a:lnTo>
                <a:cubicBezTo>
                  <a:pt x="33524" y="0"/>
                  <a:pt x="43200" y="9671"/>
                  <a:pt x="43200" y="21599"/>
                </a:cubicBezTo>
                <a:lnTo>
                  <a:pt x="43200" y="21599"/>
                </a:lnTo>
                <a:cubicBezTo>
                  <a:pt x="43200" y="33528"/>
                  <a:pt x="33524" y="43200"/>
                  <a:pt x="21606" y="43200"/>
                </a:cubicBezTo>
                <a:lnTo>
                  <a:pt x="21606" y="43200"/>
                </a:lnTo>
                <a:cubicBezTo>
                  <a:pt x="9674" y="43200"/>
                  <a:pt x="0" y="33528"/>
                  <a:pt x="0" y="21599"/>
                </a:cubicBezTo>
                <a:lnTo>
                  <a:pt x="0" y="21599"/>
                </a:lnTo>
                <a:cubicBezTo>
                  <a:pt x="0" y="9671"/>
                  <a:pt x="9674" y="0"/>
                  <a:pt x="21606" y="0"/>
                </a:cubicBezTo>
                <a:close/>
              </a:path>
            </a:pathLst>
          </a:custGeom>
          <a:solidFill>
            <a:srgbClr val="FFFFFF">
              <a:alpha val="31372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2" name="Shape 1147"/>
          <p:cNvSpPr>
            <a:spLocks noChangeArrowheads="1" noGrp="1"/>
          </p:cNvSpPr>
          <p:nvPr userDrawn="1"/>
        </p:nvSpPr>
        <p:spPr bwMode="auto">
          <a:xfrm>
            <a:off x="2609712" y="36827"/>
            <a:ext cx="752403" cy="56589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41" y="0"/>
                  <a:pt x="43200" y="9670"/>
                  <a:pt x="43200" y="21593"/>
                </a:cubicBezTo>
                <a:lnTo>
                  <a:pt x="43200" y="21593"/>
                </a:lnTo>
                <a:cubicBezTo>
                  <a:pt x="43200" y="33529"/>
                  <a:pt x="33541" y="43200"/>
                  <a:pt x="21600" y="43200"/>
                </a:cubicBezTo>
                <a:lnTo>
                  <a:pt x="21600" y="43200"/>
                </a:lnTo>
                <a:cubicBezTo>
                  <a:pt x="9673" y="43200"/>
                  <a:pt x="0" y="33529"/>
                  <a:pt x="0" y="21593"/>
                </a:cubicBezTo>
                <a:lnTo>
                  <a:pt x="0" y="21593"/>
                </a:lnTo>
                <a:cubicBezTo>
                  <a:pt x="0" y="9670"/>
                  <a:pt x="9673" y="0"/>
                  <a:pt x="21600" y="0"/>
                </a:cubicBezTo>
                <a:close/>
              </a:path>
            </a:pathLst>
          </a:custGeom>
          <a:solidFill>
            <a:srgbClr val="FFFFFF">
              <a:alpha val="1450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3" name="Shape 1148"/>
          <p:cNvSpPr>
            <a:spLocks noChangeArrowheads="1" noGrp="1"/>
          </p:cNvSpPr>
          <p:nvPr userDrawn="1"/>
        </p:nvSpPr>
        <p:spPr bwMode="auto">
          <a:xfrm>
            <a:off x="2272174" y="35715"/>
            <a:ext cx="748734" cy="563041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8" y="0"/>
                </a:moveTo>
                <a:lnTo>
                  <a:pt x="21608" y="0"/>
                </a:lnTo>
                <a:cubicBezTo>
                  <a:pt x="33527" y="0"/>
                  <a:pt x="43200" y="9670"/>
                  <a:pt x="43200" y="21593"/>
                </a:cubicBezTo>
                <a:lnTo>
                  <a:pt x="43200" y="21593"/>
                </a:lnTo>
                <a:cubicBezTo>
                  <a:pt x="43200" y="33529"/>
                  <a:pt x="33527" y="43200"/>
                  <a:pt x="21608" y="43200"/>
                </a:cubicBezTo>
                <a:lnTo>
                  <a:pt x="21608" y="43200"/>
                </a:lnTo>
                <a:cubicBezTo>
                  <a:pt x="9672" y="43200"/>
                  <a:pt x="0" y="33529"/>
                  <a:pt x="0" y="21593"/>
                </a:cubicBezTo>
                <a:lnTo>
                  <a:pt x="0" y="21593"/>
                </a:lnTo>
                <a:cubicBezTo>
                  <a:pt x="0" y="9670"/>
                  <a:pt x="9672" y="0"/>
                  <a:pt x="21608" y="0"/>
                </a:cubicBezTo>
                <a:close/>
              </a:path>
            </a:pathLst>
          </a:custGeom>
          <a:solidFill>
            <a:srgbClr val="FFFFFF">
              <a:alpha val="1647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99253" y="1600203"/>
            <a:ext cx="10577333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15413" y="6356353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184183-74E9-4393-9769-E1D9236041BE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165599" y="6356353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87829" y="274638"/>
            <a:ext cx="1058875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592277" y="6356353"/>
            <a:ext cx="2784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530004-958A-4E15-9840-E9741BECB0F3}" type="slidenum">
              <a:rPr/>
              <a:t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lvl1pPr algn="ctr" defTabSz="914400">
        <a:spcBef>
          <a:spcPts val="0"/>
        </a:spcBef>
        <a:buNone/>
        <a:defRPr sz="4400" b="1">
          <a:solidFill>
            <a:schemeClr val="accent6">
              <a:lumMod val="50000"/>
            </a:schemeClr>
          </a:solidFill>
          <a:latin typeface="+mj-lt"/>
          <a:ea typeface="+mj-ea"/>
          <a:cs typeface="Arial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bg>
      <p:bgPr shadeToTitle="0">
        <a:solidFill>
          <a:schemeClr val="accent1">
            <a:lumMod val="60000"/>
            <a:lumOff val="4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>
          <a:xfrm>
            <a:off x="2810808" y="2505600"/>
            <a:ext cx="7218792" cy="1642536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Предотвращение возникновения личной заинтересованности при осуществлении закупок товаров, работ и услуг для обеспечения муниципальных нужд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534796" y="739431"/>
            <a:ext cx="11379851" cy="36611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Формирование «профиля» служащего (работника)</a:t>
            </a:r>
            <a:endParaRPr lang="ru-RU"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534795" y="1255973"/>
            <a:ext cx="3243582" cy="326171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  <a:defRPr/>
            </a:pPr>
            <a:r>
              <a:rPr lang="ru-RU" sz="1600">
                <a:latin typeface="Times New Roman"/>
                <a:cs typeface="Times New Roman"/>
              </a:rPr>
              <a:t>о его близких родственниках (ФИО, ИНН, степень родства, место работы);</a:t>
            </a:r>
            <a:endParaRPr lang="ru-RU" sz="1200">
              <a:latin typeface="Times New Roman"/>
              <a:cs typeface="Times New Roman"/>
            </a:endParaRPr>
          </a:p>
          <a:p>
            <a:pPr marL="285750" indent="-285750" algn="just">
              <a:buFont typeface="Arial"/>
              <a:buChar char="•"/>
              <a:defRPr/>
            </a:pPr>
            <a:r>
              <a:rPr lang="ru-RU" sz="1600">
                <a:latin typeface="Times New Roman"/>
                <a:cs typeface="Times New Roman"/>
              </a:rPr>
              <a:t>о его доле в уставных капиталах обществ, принадлежащих ему  ценных бумагах;</a:t>
            </a:r>
            <a:endParaRPr lang="ru-RU" sz="1200">
              <a:latin typeface="Times New Roman"/>
              <a:cs typeface="Times New Roman"/>
            </a:endParaRPr>
          </a:p>
          <a:p>
            <a:pPr marL="285750" indent="-285750" algn="just">
              <a:buFont typeface="Arial"/>
              <a:buChar char="•"/>
              <a:defRPr/>
            </a:pPr>
            <a:r>
              <a:rPr lang="ru-RU" sz="1600">
                <a:latin typeface="Times New Roman"/>
                <a:cs typeface="Times New Roman"/>
              </a:rPr>
              <a:t>о его предыдущих местах работы, занятости;</a:t>
            </a:r>
            <a:endParaRPr lang="ru-RU" sz="1200">
              <a:latin typeface="Times New Roman"/>
              <a:cs typeface="Times New Roman"/>
            </a:endParaRPr>
          </a:p>
          <a:p>
            <a:pPr marL="285750" indent="-285750" algn="just">
              <a:buFont typeface="Arial"/>
              <a:buChar char="•"/>
              <a:defRPr/>
            </a:pPr>
            <a:r>
              <a:rPr lang="ru-RU" sz="1600">
                <a:latin typeface="Times New Roman"/>
                <a:cs typeface="Times New Roman"/>
              </a:rPr>
              <a:t>перечень организаций, по которым у служащего (работника) выявлена личная заинтересованность</a:t>
            </a:r>
            <a:endParaRPr/>
          </a:p>
        </p:txBody>
      </p:sp>
      <p:sp>
        <p:nvSpPr>
          <p:cNvPr id="18" name="TextBox 17"/>
          <p:cNvSpPr txBox="1"/>
          <p:nvPr/>
        </p:nvSpPr>
        <p:spPr bwMode="auto">
          <a:xfrm>
            <a:off x="4577559" y="2070842"/>
            <a:ext cx="1541254" cy="64043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Источники информации </a:t>
            </a:r>
            <a:endParaRPr/>
          </a:p>
        </p:txBody>
      </p:sp>
      <p:sp>
        <p:nvSpPr>
          <p:cNvPr id="21" name="TextBox 20"/>
          <p:cNvSpPr txBox="1"/>
          <p:nvPr/>
        </p:nvSpPr>
        <p:spPr bwMode="auto">
          <a:xfrm>
            <a:off x="6918715" y="1255974"/>
            <a:ext cx="4924311" cy="393227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Arial"/>
              <a:buChar char="•"/>
              <a:defRPr/>
            </a:pPr>
            <a:r>
              <a:rPr lang="ru-RU" sz="1200">
                <a:latin typeface="Times New Roman"/>
                <a:cs typeface="Times New Roman"/>
              </a:rPr>
              <a:t>анкета, заполняемая при поступлении на работу; ее ежегодная актуализация;</a:t>
            </a:r>
            <a:endParaRPr/>
          </a:p>
          <a:p>
            <a:pPr marL="171450" indent="-171450" algn="just">
              <a:buFont typeface="Arial"/>
              <a:buChar char="•"/>
              <a:defRPr/>
            </a:pPr>
            <a:r>
              <a:rPr lang="ru-RU" sz="1200">
                <a:latin typeface="Times New Roman"/>
                <a:cs typeface="Times New Roman"/>
              </a:rPr>
              <a:t>трудовая книжка;</a:t>
            </a:r>
            <a:endParaRPr/>
          </a:p>
          <a:p>
            <a:pPr marL="171450" indent="-171450" algn="just">
              <a:buFont typeface="Arial"/>
              <a:buChar char="•"/>
              <a:defRPr/>
            </a:pPr>
            <a:r>
              <a:rPr lang="ru-RU" sz="1200">
                <a:latin typeface="Times New Roman"/>
                <a:cs typeface="Times New Roman"/>
              </a:rPr>
              <a:t>ежегодная декларация по конфликту интересов;</a:t>
            </a:r>
            <a:endParaRPr/>
          </a:p>
          <a:p>
            <a:pPr marL="171450" indent="-171450" algn="just">
              <a:buFont typeface="Arial"/>
              <a:buChar char="•"/>
              <a:defRPr/>
            </a:pPr>
            <a:r>
              <a:rPr lang="ru-RU" sz="1200">
                <a:latin typeface="Times New Roman"/>
                <a:cs typeface="Times New Roman"/>
              </a:rPr>
              <a:t> ежегодная справка (декларация) о доходах, расходах, об имуществе и обязательствах имущественного характера (если заполняется); </a:t>
            </a:r>
            <a:endParaRPr/>
          </a:p>
          <a:p>
            <a:pPr marL="171450" indent="-171450" algn="just">
              <a:buFont typeface="Arial"/>
              <a:buChar char="•"/>
              <a:defRPr/>
            </a:pPr>
            <a:r>
              <a:rPr lang="ru-RU" sz="1200">
                <a:latin typeface="Times New Roman"/>
                <a:cs typeface="Times New Roman"/>
              </a:rPr>
              <a:t>уведомления о возникновении личной заинтересованности, которая приводит или может привести к конфликту интересов (декларация о конфликте интересов – для работников организаций), уведомления об иной оплачиваемой работе, ходатайства (заявления) о разрешении участия на безвозмездной основе в управлении некоммерческой организацией, уведомления об участии на безвозмездной основе в управлении некоммерческой организацией и иные уведомления (заявления, ходатайства), подача которых предусмотрена антикоррупционным законодательством;</a:t>
            </a:r>
            <a:endParaRPr/>
          </a:p>
          <a:p>
            <a:pPr marL="171450" indent="-171450" algn="just">
              <a:buFont typeface="Arial"/>
              <a:buChar char="•"/>
              <a:defRPr/>
            </a:pPr>
            <a:r>
              <a:rPr lang="ru-RU" sz="1200">
                <a:latin typeface="Times New Roman"/>
                <a:cs typeface="Times New Roman"/>
              </a:rPr>
              <a:t>официальные письма;</a:t>
            </a:r>
            <a:endParaRPr/>
          </a:p>
          <a:p>
            <a:pPr marL="171450" indent="-171450" algn="just">
              <a:buFont typeface="Arial"/>
              <a:buChar char="•"/>
              <a:defRPr/>
            </a:pPr>
            <a:r>
              <a:rPr lang="ru-RU" sz="1200">
                <a:latin typeface="Times New Roman"/>
                <a:cs typeface="Times New Roman"/>
              </a:rPr>
              <a:t>акты проверок;</a:t>
            </a:r>
            <a:endParaRPr/>
          </a:p>
          <a:p>
            <a:pPr marL="171450" indent="-171450" algn="just">
              <a:buFont typeface="Arial"/>
              <a:buChar char="•"/>
              <a:defRPr/>
            </a:pPr>
            <a:r>
              <a:rPr lang="ru-RU" sz="1200">
                <a:latin typeface="Times New Roman"/>
                <a:cs typeface="Times New Roman"/>
              </a:rPr>
              <a:t>реестр контрактов;</a:t>
            </a:r>
            <a:endParaRPr/>
          </a:p>
          <a:p>
            <a:pPr marL="171450" indent="-171450" algn="just">
              <a:buFont typeface="Arial"/>
              <a:buChar char="•"/>
              <a:defRPr/>
            </a:pPr>
            <a:r>
              <a:rPr lang="ru-RU" sz="1200">
                <a:latin typeface="Times New Roman"/>
                <a:cs typeface="Times New Roman"/>
              </a:rPr>
              <a:t>материалы личного приема, звонков на «горячие линии», обращений на специальные электронные почтовые ящики, разделы официального сайта</a:t>
            </a:r>
            <a:endParaRPr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9235882" y="6365323"/>
            <a:ext cx="2743200" cy="365125"/>
          </a:xfrm>
        </p:spPr>
        <p:txBody>
          <a:bodyPr/>
          <a:lstStyle/>
          <a:p>
            <a:pPr>
              <a:defRPr/>
            </a:pPr>
            <a:fld id="{3A9A8F32-D69E-41FC-BB6F-D9E4BDE27AC5}" type="slidenum">
              <a:rPr lang="ru-RU" sz="1000">
                <a:latin typeface="Times New Roman"/>
                <a:cs typeface="Times New Roman"/>
              </a:rPr>
              <a:t/>
            </a:fld>
            <a:endParaRPr lang="ru-RU" sz="1000">
              <a:latin typeface="Times New Roman"/>
              <a:cs typeface="Times New Roman"/>
            </a:endParaRPr>
          </a:p>
        </p:txBody>
      </p:sp>
      <p:sp>
        <p:nvSpPr>
          <p:cNvPr id="6" name="Стрелка вправо 5"/>
          <p:cNvSpPr/>
          <p:nvPr/>
        </p:nvSpPr>
        <p:spPr bwMode="auto">
          <a:xfrm>
            <a:off x="3956928" y="2190322"/>
            <a:ext cx="415290" cy="261610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TextBox 8"/>
          <p:cNvSpPr txBox="1"/>
          <p:nvPr/>
        </p:nvSpPr>
        <p:spPr bwMode="auto">
          <a:xfrm>
            <a:off x="632563" y="5465812"/>
            <a:ext cx="11210463" cy="8233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600" b="1">
                <a:latin typeface="Times New Roman"/>
                <a:cs typeface="Times New Roman"/>
              </a:rPr>
              <a:t>Сравнение полученных «профилей» </a:t>
            </a:r>
            <a:r>
              <a:rPr lang="ru-RU" sz="1600">
                <a:latin typeface="Times New Roman"/>
                <a:cs typeface="Times New Roman"/>
              </a:rPr>
              <a:t>всех служащих (работников) заказчика, причастных к конкретной закупке, и «профиля» участника этой конкретной закупки, с которым предполагается заключение контракта по совпадению фамилий и (или) ИНН служащих (работников) или их родственников</a:t>
            </a:r>
            <a:endParaRPr/>
          </a:p>
        </p:txBody>
      </p:sp>
      <p:sp>
        <p:nvSpPr>
          <p:cNvPr id="11" name="Стрелка: влево-вправо-вверх 10"/>
          <p:cNvSpPr/>
          <p:nvPr/>
        </p:nvSpPr>
        <p:spPr bwMode="auto">
          <a:xfrm rot="10800000">
            <a:off x="4784942" y="5041627"/>
            <a:ext cx="1449974" cy="369332"/>
          </a:xfrm>
          <a:prstGeom prst="leftRightUpArrow">
            <a:avLst>
              <a:gd name="adj1" fmla="val 25000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Стрелка вправо 5"/>
          <p:cNvSpPr/>
          <p:nvPr/>
        </p:nvSpPr>
        <p:spPr bwMode="auto">
          <a:xfrm>
            <a:off x="6405443" y="2187349"/>
            <a:ext cx="415290" cy="261610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534795" y="194643"/>
            <a:ext cx="11379851" cy="39659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>
                <a:solidFill>
                  <a:srgbClr val="404040"/>
                </a:solidFill>
                <a:latin typeface="Times New Roman"/>
                <a:cs typeface="Times New Roman"/>
              </a:rPr>
              <a:t>Аналитические мероприятия по выявлению личной заинтересованности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308919" y="626301"/>
            <a:ext cx="11538277" cy="36611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Формирование «профиля» участника закупок товаров, работ, услуг</a:t>
            </a:r>
            <a:endParaRPr lang="ru-RU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 flipH="0" flipV="0">
            <a:off x="415838" y="2811187"/>
            <a:ext cx="3349589" cy="155484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600" b="1">
                <a:latin typeface="Times New Roman"/>
                <a:cs typeface="Times New Roman"/>
              </a:rPr>
              <a:t>Комиссия заказчика по осуществлению закупок проверяет соответствие участников закупок </a:t>
            </a:r>
            <a:r>
              <a:rPr lang="ru-RU" sz="1600">
                <a:latin typeface="Times New Roman"/>
                <a:cs typeface="Times New Roman"/>
              </a:rPr>
              <a:t>требованиям, указанным в пункте 9 части 1 статьи 31 Закона №44-ФЗ</a:t>
            </a:r>
            <a:endParaRPr/>
          </a:p>
        </p:txBody>
      </p:sp>
      <p:sp>
        <p:nvSpPr>
          <p:cNvPr id="10" name="TextBox 9"/>
          <p:cNvSpPr txBox="1"/>
          <p:nvPr/>
        </p:nvSpPr>
        <p:spPr bwMode="auto">
          <a:xfrm>
            <a:off x="4148263" y="2688076"/>
            <a:ext cx="3406253" cy="204251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600" b="1">
                <a:latin typeface="Times New Roman"/>
                <a:cs typeface="Times New Roman"/>
              </a:rPr>
              <a:t>Участники закупок </a:t>
            </a:r>
            <a:r>
              <a:rPr lang="ru-RU" sz="1600">
                <a:latin typeface="Times New Roman"/>
                <a:cs typeface="Times New Roman"/>
              </a:rPr>
              <a:t>на электронной площадке в составе вторых частей заявок </a:t>
            </a:r>
            <a:r>
              <a:rPr lang="ru-RU" sz="1600" b="1">
                <a:latin typeface="Times New Roman"/>
                <a:cs typeface="Times New Roman"/>
              </a:rPr>
              <a:t>должны предоставить информацию </a:t>
            </a:r>
            <a:r>
              <a:rPr lang="ru-RU" sz="1600">
                <a:latin typeface="Times New Roman"/>
                <a:cs typeface="Times New Roman"/>
              </a:rPr>
              <a:t>о своих руководителях и учредителях </a:t>
            </a:r>
            <a:endParaRPr/>
          </a:p>
          <a:p>
            <a:pPr algn="ctr">
              <a:defRPr/>
            </a:pPr>
            <a:r>
              <a:rPr lang="ru-RU" sz="1600">
                <a:latin typeface="Times New Roman"/>
                <a:cs typeface="Times New Roman"/>
              </a:rPr>
              <a:t>(с указанием ИНН), а также о лицах, подающих заявку на участие в торгах</a:t>
            </a:r>
            <a:endParaRPr/>
          </a:p>
        </p:txBody>
      </p:sp>
      <p:sp>
        <p:nvSpPr>
          <p:cNvPr id="17" name="Скругленный прямоугольник 16"/>
          <p:cNvSpPr/>
          <p:nvPr/>
        </p:nvSpPr>
        <p:spPr bwMode="auto">
          <a:xfrm>
            <a:off x="8636697" y="1340285"/>
            <a:ext cx="3121916" cy="4440291"/>
          </a:xfrm>
          <a:prstGeom prst="roundRect">
            <a:avLst>
              <a:gd name="adj" fmla="val 166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b="1">
                <a:latin typeface="Times New Roman"/>
                <a:cs typeface="Times New Roman"/>
              </a:rPr>
              <a:t>Проверка указанных сведений осуществляется с использованием:</a:t>
            </a:r>
            <a:endParaRPr lang="ru-RU" sz="1200">
              <a:latin typeface="Times New Roman"/>
              <a:cs typeface="Times New Roman"/>
            </a:endParaRPr>
          </a:p>
          <a:p>
            <a:pPr marL="285750" indent="-285750" algn="just">
              <a:buFont typeface="Arial"/>
              <a:buChar char="•"/>
              <a:defRPr/>
            </a:pPr>
            <a:r>
              <a:rPr lang="ru-RU" sz="1600">
                <a:latin typeface="Times New Roman"/>
                <a:cs typeface="Times New Roman"/>
              </a:rPr>
              <a:t>электронной площадки;</a:t>
            </a:r>
            <a:endParaRPr/>
          </a:p>
          <a:p>
            <a:pPr marL="285750" indent="-285750" algn="just">
              <a:buFont typeface="Arial"/>
              <a:buChar char="•"/>
              <a:defRPr/>
            </a:pPr>
            <a:r>
              <a:rPr lang="ru-RU" sz="1600">
                <a:latin typeface="Times New Roman"/>
                <a:cs typeface="Times New Roman"/>
              </a:rPr>
              <a:t>бесплатного интернет-сервиса «</a:t>
            </a:r>
            <a:r>
              <a:rPr lang="ru-RU" sz="1600">
                <a:latin typeface="Times New Roman"/>
                <a:cs typeface="Times New Roman"/>
              </a:rPr>
              <a:t>Rusprofile</a:t>
            </a:r>
            <a:r>
              <a:rPr lang="ru-RU" sz="1600">
                <a:latin typeface="Times New Roman"/>
                <a:cs typeface="Times New Roman"/>
              </a:rPr>
              <a:t>.</a:t>
            </a:r>
            <a:r>
              <a:rPr lang="en-US" sz="1600">
                <a:latin typeface="Times New Roman"/>
                <a:cs typeface="Times New Roman"/>
              </a:rPr>
              <a:t>ru</a:t>
            </a:r>
            <a:r>
              <a:rPr lang="ru-RU" sz="1600">
                <a:solidFill>
                  <a:srgbClr val="404040"/>
                </a:solidFill>
                <a:latin typeface="Times New Roman"/>
                <a:cs typeface="Times New Roman"/>
              </a:rPr>
              <a:t>» (https://www.rusprofile.ru/);</a:t>
            </a:r>
            <a:endParaRPr lang="ru-RU" sz="1600">
              <a:latin typeface="Times New Roman"/>
              <a:cs typeface="Times New Roman"/>
            </a:endParaRPr>
          </a:p>
          <a:p>
            <a:pPr marL="285750" indent="-285750" algn="just">
              <a:buFont typeface="Arial"/>
              <a:buChar char="•"/>
              <a:defRPr/>
            </a:pPr>
            <a:r>
              <a:rPr lang="ru-RU" sz="1600">
                <a:latin typeface="Times New Roman"/>
                <a:cs typeface="Times New Roman"/>
              </a:rPr>
              <a:t>единой информационной системы в сфере закупок (http://zakupki.gov.ru/);</a:t>
            </a:r>
            <a:endParaRPr/>
          </a:p>
          <a:p>
            <a:pPr marL="285750" indent="-285750" algn="just">
              <a:buFont typeface="Arial"/>
              <a:buChar char="•"/>
              <a:defRPr/>
            </a:pPr>
            <a:r>
              <a:rPr lang="ru-RU" sz="1600">
                <a:latin typeface="Times New Roman"/>
                <a:cs typeface="Times New Roman"/>
              </a:rPr>
              <a:t>интернет-сервиса ФНС России (https://egrul.nalog.ru/);</a:t>
            </a:r>
            <a:endParaRPr/>
          </a:p>
          <a:p>
            <a:pPr marL="285750" indent="-285750" algn="just">
              <a:buFont typeface="Arial"/>
              <a:buChar char="•"/>
              <a:defRPr/>
            </a:pPr>
            <a:r>
              <a:rPr lang="ru-RU" sz="1600">
                <a:latin typeface="Times New Roman"/>
                <a:cs typeface="Times New Roman"/>
              </a:rPr>
              <a:t>интернет-сервиса ФНС России (</a:t>
            </a:r>
            <a:r>
              <a:rPr lang="en-US" sz="1600">
                <a:latin typeface="Times New Roman"/>
                <a:cs typeface="Times New Roman"/>
              </a:rPr>
              <a:t>https</a:t>
            </a:r>
            <a:r>
              <a:rPr lang="ru-RU" sz="1600">
                <a:latin typeface="Times New Roman"/>
                <a:cs typeface="Times New Roman"/>
              </a:rPr>
              <a:t>://</a:t>
            </a:r>
            <a:r>
              <a:rPr lang="en-US" sz="1600">
                <a:latin typeface="Times New Roman"/>
                <a:cs typeface="Times New Roman"/>
              </a:rPr>
              <a:t>pb</a:t>
            </a:r>
            <a:r>
              <a:rPr lang="ru-RU" sz="1600">
                <a:latin typeface="Times New Roman"/>
                <a:cs typeface="Times New Roman"/>
              </a:rPr>
              <a:t>.</a:t>
            </a:r>
            <a:r>
              <a:rPr lang="en-US" sz="1600">
                <a:latin typeface="Times New Roman"/>
                <a:cs typeface="Times New Roman"/>
              </a:rPr>
              <a:t>nalog</a:t>
            </a:r>
            <a:r>
              <a:rPr lang="ru-RU" sz="1600">
                <a:latin typeface="Times New Roman"/>
                <a:cs typeface="Times New Roman"/>
              </a:rPr>
              <a:t>.</a:t>
            </a:r>
            <a:r>
              <a:rPr lang="en-US" sz="1600">
                <a:latin typeface="Times New Roman"/>
                <a:cs typeface="Times New Roman"/>
              </a:rPr>
              <a:t>ru</a:t>
            </a:r>
            <a:r>
              <a:rPr lang="ru-RU" sz="1600">
                <a:latin typeface="Times New Roman"/>
                <a:cs typeface="Times New Roman"/>
              </a:rPr>
              <a:t>/) «Прозрачный бизнес»  </a:t>
            </a:r>
            <a:endParaRPr/>
          </a:p>
        </p:txBody>
      </p:sp>
      <p:sp>
        <p:nvSpPr>
          <p:cNvPr id="8" name="Стрелка: вправо 7"/>
          <p:cNvSpPr/>
          <p:nvPr/>
        </p:nvSpPr>
        <p:spPr bwMode="auto">
          <a:xfrm>
            <a:off x="7790037" y="3380743"/>
            <a:ext cx="672353" cy="369332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308919" y="-11492"/>
            <a:ext cx="11538277" cy="39659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>
                <a:solidFill>
                  <a:srgbClr val="404040"/>
                </a:solidFill>
                <a:latin typeface="Times New Roman"/>
                <a:cs typeface="Times New Roman"/>
              </a:rPr>
              <a:t>Аналитические мероприятия по выявлению личной заинтересованности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 bwMode="auto">
          <a:xfrm>
            <a:off x="593974" y="2680569"/>
            <a:ext cx="3421912" cy="131099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600">
                <a:latin typeface="Times New Roman"/>
                <a:cs typeface="Times New Roman"/>
              </a:rPr>
              <a:t>В случае </a:t>
            </a:r>
            <a:r>
              <a:rPr lang="ru-RU" sz="1600" b="1">
                <a:latin typeface="Times New Roman"/>
                <a:cs typeface="Times New Roman"/>
              </a:rPr>
              <a:t>выявления конфликта интересо</a:t>
            </a:r>
            <a:r>
              <a:rPr lang="ru-RU" sz="1600">
                <a:latin typeface="Times New Roman"/>
                <a:cs typeface="Times New Roman"/>
              </a:rPr>
              <a:t>в должностных лиц заказчика и участника закупки </a:t>
            </a:r>
            <a:endParaRPr/>
          </a:p>
          <a:p>
            <a:pPr algn="ctr">
              <a:defRPr/>
            </a:pPr>
            <a:r>
              <a:rPr lang="ru-RU" sz="1600">
                <a:latin typeface="Times New Roman"/>
                <a:cs typeface="Times New Roman"/>
              </a:rPr>
              <a:t>(пункт 9 части 1 статьи 31 Закона </a:t>
            </a:r>
            <a:endParaRPr/>
          </a:p>
          <a:p>
            <a:pPr algn="ctr">
              <a:defRPr/>
            </a:pPr>
            <a:r>
              <a:rPr lang="ru-RU" sz="1600">
                <a:latin typeface="Times New Roman"/>
                <a:cs typeface="Times New Roman"/>
              </a:rPr>
              <a:t>№44-ФЗ)</a:t>
            </a:r>
            <a:endParaRPr/>
          </a:p>
        </p:txBody>
      </p:sp>
      <p:sp>
        <p:nvSpPr>
          <p:cNvPr id="13" name="Правая фигурная скобка 12"/>
          <p:cNvSpPr/>
          <p:nvPr/>
        </p:nvSpPr>
        <p:spPr bwMode="auto">
          <a:xfrm>
            <a:off x="4559356" y="2866277"/>
            <a:ext cx="518983" cy="914915"/>
          </a:xfrm>
          <a:prstGeom prst="rightBrace">
            <a:avLst>
              <a:gd name="adj1" fmla="val 8333"/>
              <a:gd name="adj2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TextBox 13"/>
          <p:cNvSpPr txBox="1"/>
          <p:nvPr/>
        </p:nvSpPr>
        <p:spPr bwMode="auto">
          <a:xfrm>
            <a:off x="5798965" y="1411681"/>
            <a:ext cx="5759036" cy="155484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600" b="1">
                <a:latin typeface="Times New Roman"/>
                <a:cs typeface="Times New Roman"/>
              </a:rPr>
              <a:t>Комиссия по осуществлению закупок обязана отстранить участника закупки </a:t>
            </a:r>
            <a:r>
              <a:rPr lang="ru-RU" sz="1600">
                <a:latin typeface="Times New Roman"/>
                <a:cs typeface="Times New Roman"/>
              </a:rPr>
              <a:t>от участия в определении поставщика, </a:t>
            </a:r>
            <a:endParaRPr/>
          </a:p>
          <a:p>
            <a:pPr algn="ctr">
              <a:defRPr/>
            </a:pPr>
            <a:r>
              <a:rPr lang="ru-RU" sz="1600">
                <a:latin typeface="Times New Roman"/>
                <a:cs typeface="Times New Roman"/>
              </a:rPr>
              <a:t>а заказчик - отказаться от подписания контракта с победителем конкурса (победителем запроса котировок) с момента выявления между участником закупки и заказчиком конфликта интересов</a:t>
            </a:r>
            <a:r>
              <a:rPr lang="ru-RU" sz="1400">
                <a:latin typeface="Times New Roman"/>
                <a:cs typeface="Times New Roman"/>
              </a:rPr>
              <a:t> </a:t>
            </a:r>
            <a:endParaRPr/>
          </a:p>
        </p:txBody>
      </p:sp>
      <p:sp>
        <p:nvSpPr>
          <p:cNvPr id="18" name="TextBox 17"/>
          <p:cNvSpPr txBox="1"/>
          <p:nvPr/>
        </p:nvSpPr>
        <p:spPr bwMode="auto">
          <a:xfrm>
            <a:off x="5798964" y="3648620"/>
            <a:ext cx="5805537" cy="131099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600">
                <a:latin typeface="Times New Roman"/>
                <a:cs typeface="Times New Roman"/>
              </a:rPr>
              <a:t>Контракт, заключенный между победителем торгов и заказчиком, при наличии между ними признаков конфликта интересов, перечисленных в пункте 9 части 1 статьи 31 Закона          №44-ФЗ, </a:t>
            </a:r>
            <a:r>
              <a:rPr lang="ru-RU" sz="1600" b="1">
                <a:latin typeface="Times New Roman"/>
                <a:cs typeface="Times New Roman"/>
              </a:rPr>
              <a:t>подлежит расторжению </a:t>
            </a:r>
            <a:endParaRPr/>
          </a:p>
          <a:p>
            <a:pPr algn="ctr">
              <a:defRPr/>
            </a:pPr>
            <a:r>
              <a:rPr lang="ru-RU" sz="1600">
                <a:latin typeface="Times New Roman"/>
                <a:cs typeface="Times New Roman"/>
              </a:rPr>
              <a:t>(пункт 1 части 15 статьи 95 Закона №44-ФЗ)</a:t>
            </a:r>
            <a:endParaRPr/>
          </a:p>
        </p:txBody>
      </p:sp>
      <p:cxnSp>
        <p:nvCxnSpPr>
          <p:cNvPr id="6" name="Прямая соединительная линия 5"/>
          <p:cNvCxnSpPr>
            <a:cxnSpLocks/>
          </p:cNvCxnSpPr>
          <p:nvPr/>
        </p:nvCxnSpPr>
        <p:spPr bwMode="auto">
          <a:xfrm>
            <a:off x="5798965" y="3314981"/>
            <a:ext cx="579905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 bwMode="auto">
          <a:xfrm>
            <a:off x="593975" y="269310"/>
            <a:ext cx="10964026" cy="39659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000" b="1">
                <a:solidFill>
                  <a:srgbClr val="404040"/>
                </a:solidFill>
                <a:latin typeface="Times New Roman"/>
                <a:cs typeface="Times New Roman"/>
              </a:rPr>
              <a:t>Правовые последствия выявления личной заинтересованности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auto">
          <a:xfrm>
            <a:off x="552816" y="1440960"/>
            <a:ext cx="3087139" cy="13300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Организация, являющаяся участником закупки</a:t>
            </a:r>
            <a:endParaRPr/>
          </a:p>
          <a:p>
            <a:pPr algn="ctr">
              <a:defRPr/>
            </a:pPr>
            <a:endParaRPr lang="ru-RU">
              <a:latin typeface="Times New Roman"/>
              <a:cs typeface="Times New Roman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257343" y="1429716"/>
            <a:ext cx="3549538" cy="133003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Заказчик,</a:t>
            </a:r>
            <a:endParaRPr/>
          </a:p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Конкурсная (аукционная, котировочная) комиссия</a:t>
            </a:r>
            <a:endParaRPr/>
          </a:p>
        </p:txBody>
      </p:sp>
      <p:sp>
        <p:nvSpPr>
          <p:cNvPr id="11" name="Стрелка вправо 10"/>
          <p:cNvSpPr/>
          <p:nvPr/>
        </p:nvSpPr>
        <p:spPr bwMode="auto">
          <a:xfrm>
            <a:off x="4697250" y="1444687"/>
            <a:ext cx="2901143" cy="1330036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Подача заявки на участие в закупке</a:t>
            </a:r>
            <a:endParaRPr/>
          </a:p>
        </p:txBody>
      </p:sp>
      <p:sp>
        <p:nvSpPr>
          <p:cNvPr id="34" name="Двойная стрелка влево/вправо 33"/>
          <p:cNvSpPr/>
          <p:nvPr/>
        </p:nvSpPr>
        <p:spPr bwMode="auto">
          <a:xfrm rot="1978583">
            <a:off x="2058359" y="3170221"/>
            <a:ext cx="3792173" cy="2024414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solidFill>
                  <a:schemeClr val="tx1"/>
                </a:solidFill>
                <a:latin typeface="Times New Roman"/>
                <a:cs typeface="Times New Roman"/>
              </a:rPr>
              <a:t>Работает в организации, подавшей заявку на участие в закупке</a:t>
            </a:r>
            <a:endParaRPr/>
          </a:p>
        </p:txBody>
      </p:sp>
      <p:sp>
        <p:nvSpPr>
          <p:cNvPr id="3" name="TextBox 2"/>
          <p:cNvSpPr txBox="1"/>
          <p:nvPr/>
        </p:nvSpPr>
        <p:spPr bwMode="auto">
          <a:xfrm>
            <a:off x="506455" y="198373"/>
            <a:ext cx="11306184" cy="8233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600" b="1">
                <a:latin typeface="Times New Roman"/>
                <a:cs typeface="Times New Roman"/>
              </a:rPr>
              <a:t>Типовые ситуации, содержащие признаки наличия личной заинтересованности, которая приводит или может привести к конфликту интересов при осуществлении закупок товаров, работ и услуг для обеспечения государственных и муниципальных нужд</a:t>
            </a:r>
            <a:endParaRPr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6096000" y="4872624"/>
            <a:ext cx="3774447" cy="15782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Близкий родственник</a:t>
            </a:r>
            <a:endParaRPr/>
          </a:p>
          <a:p>
            <a:pPr lvl="0"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должностного лица заказчика, от которого </a:t>
            </a:r>
            <a:endParaRPr/>
          </a:p>
          <a:p>
            <a:pPr lvl="0"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зависит определение поставщика </a:t>
            </a:r>
            <a:endParaRPr/>
          </a:p>
          <a:p>
            <a:pPr lvl="0"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(подрядчика, исполнителя)</a:t>
            </a:r>
            <a:endParaRPr/>
          </a:p>
        </p:txBody>
      </p:sp>
      <p:cxnSp>
        <p:nvCxnSpPr>
          <p:cNvPr id="17" name="Прямая со стрелкой 16"/>
          <p:cNvCxnSpPr>
            <a:cxnSpLocks/>
          </p:cNvCxnSpPr>
          <p:nvPr/>
        </p:nvCxnSpPr>
        <p:spPr bwMode="auto">
          <a:xfrm flipH="1">
            <a:off x="9926878" y="3613759"/>
            <a:ext cx="469727" cy="0"/>
          </a:xfrm>
          <a:prstGeom prst="straightConnector1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cxnSpLocks/>
          </p:cNvCxnSpPr>
          <p:nvPr/>
        </p:nvCxnSpPr>
        <p:spPr bwMode="auto">
          <a:xfrm>
            <a:off x="10396605" y="2770997"/>
            <a:ext cx="0" cy="2867802"/>
          </a:xfrm>
          <a:prstGeom prst="line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 bwMode="auto">
          <a:xfrm>
            <a:off x="6095999" y="3161994"/>
            <a:ext cx="3686827" cy="110727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Близкий родственник члена комиссии</a:t>
            </a:r>
            <a:endParaRPr/>
          </a:p>
        </p:txBody>
      </p:sp>
      <p:cxnSp>
        <p:nvCxnSpPr>
          <p:cNvPr id="25" name="Прямая со стрелкой 24"/>
          <p:cNvCxnSpPr>
            <a:cxnSpLocks/>
          </p:cNvCxnSpPr>
          <p:nvPr/>
        </p:nvCxnSpPr>
        <p:spPr bwMode="auto">
          <a:xfrm flipH="1">
            <a:off x="9989508" y="5638799"/>
            <a:ext cx="407097" cy="0"/>
          </a:xfrm>
          <a:prstGeom prst="straightConnector1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auto">
          <a:xfrm>
            <a:off x="324372" y="1721621"/>
            <a:ext cx="2792597" cy="13300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Организация, являющаяся участником закупки</a:t>
            </a:r>
            <a:endParaRPr/>
          </a:p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257343" y="1721621"/>
            <a:ext cx="3549538" cy="133003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Заказчик,</a:t>
            </a:r>
            <a:endParaRPr/>
          </a:p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конкурсная (аукционная, котировочная, приемочная) комиссия</a:t>
            </a:r>
            <a:endParaRPr/>
          </a:p>
        </p:txBody>
      </p:sp>
      <p:sp>
        <p:nvSpPr>
          <p:cNvPr id="11" name="Стрелка вправо 10"/>
          <p:cNvSpPr/>
          <p:nvPr/>
        </p:nvSpPr>
        <p:spPr bwMode="auto">
          <a:xfrm>
            <a:off x="4536511" y="1791380"/>
            <a:ext cx="2850530" cy="1260279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Подача заявки на участие в закупке</a:t>
            </a:r>
            <a:endParaRPr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219188" y="3382026"/>
            <a:ext cx="5043913" cy="228635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>
                <a:latin typeface="Times New Roman"/>
                <a:cs typeface="Times New Roman"/>
              </a:rPr>
              <a:t>Член конкурсной (аукционной, котировочной, приемочной) комиссии либо должностное лицо заказчика, от которого зависит определение поставщика (подрядчика, исполнителя), </a:t>
            </a:r>
            <a:r>
              <a:rPr lang="ru-RU" b="1">
                <a:latin typeface="Times New Roman"/>
                <a:cs typeface="Times New Roman"/>
              </a:rPr>
              <a:t>имеет долю участия в уставном капитале, либо указанные лица являются соучредителями организации, являющейся участником закупки</a:t>
            </a:r>
            <a:endParaRPr lang="ru-RU" b="1"/>
          </a:p>
        </p:txBody>
      </p:sp>
      <p:sp>
        <p:nvSpPr>
          <p:cNvPr id="17" name="Стрелка: изогнутая 16"/>
          <p:cNvSpPr/>
          <p:nvPr/>
        </p:nvSpPr>
        <p:spPr bwMode="auto">
          <a:xfrm rot="10800000">
            <a:off x="8897404" y="3654845"/>
            <a:ext cx="813816" cy="86868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Стрелка: изогнутая 17"/>
          <p:cNvSpPr/>
          <p:nvPr/>
        </p:nvSpPr>
        <p:spPr bwMode="auto">
          <a:xfrm rot="16199999">
            <a:off x="2270029" y="3657601"/>
            <a:ext cx="813816" cy="86868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321387" y="164493"/>
            <a:ext cx="11491252" cy="8233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600" b="1">
                <a:latin typeface="Times New Roman"/>
                <a:cs typeface="Times New Roman"/>
              </a:rPr>
              <a:t>Типовые ситуации, содержащие признаки наличия личной заинтересованности, которая приводит или может привести к конфликту интересов при осуществлении закупок товаров, работ и услуг для обеспечения государственных и муниципальных нужд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 bwMode="auto">
          <a:xfrm>
            <a:off x="632566" y="298165"/>
            <a:ext cx="11026343" cy="8233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600" b="1">
                <a:latin typeface="Times New Roman"/>
                <a:cs typeface="Times New Roman"/>
              </a:rPr>
              <a:t>Типовые ситуации, содержащие признаки наличия личной заинтересованности, которая приводит или может привести к конфликту интересов при осуществлении закупок товаров, работ и услуг для обеспечения государственных и муниципальных нужд</a:t>
            </a:r>
            <a:endParaRPr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632567" y="1605719"/>
            <a:ext cx="3338185" cy="12283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Организация, являющаяся участником закупки</a:t>
            </a:r>
            <a:endParaRPr/>
          </a:p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103612" y="1560982"/>
            <a:ext cx="3549538" cy="133003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Заказчик,</a:t>
            </a:r>
            <a:endParaRPr/>
          </a:p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конкурсная (аукционная, котировочная) комиссия</a:t>
            </a:r>
            <a:endParaRPr/>
          </a:p>
        </p:txBody>
      </p:sp>
      <p:sp>
        <p:nvSpPr>
          <p:cNvPr id="11" name="Стрелка вправо 10"/>
          <p:cNvSpPr/>
          <p:nvPr/>
        </p:nvSpPr>
        <p:spPr bwMode="auto">
          <a:xfrm>
            <a:off x="4504020" y="1605719"/>
            <a:ext cx="3183959" cy="1330036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Подача заявки на участие в закупке</a:t>
            </a:r>
            <a:endParaRPr/>
          </a:p>
        </p:txBody>
      </p:sp>
      <p:sp>
        <p:nvSpPr>
          <p:cNvPr id="9" name="Стрелка: изогнутая 8"/>
          <p:cNvSpPr/>
          <p:nvPr/>
        </p:nvSpPr>
        <p:spPr bwMode="auto">
          <a:xfrm rot="16199999">
            <a:off x="2016878" y="3871568"/>
            <a:ext cx="813816" cy="86868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Стрелка: изогнутая 15"/>
          <p:cNvSpPr/>
          <p:nvPr/>
        </p:nvSpPr>
        <p:spPr bwMode="auto">
          <a:xfrm rot="10800000">
            <a:off x="9471473" y="3844135"/>
            <a:ext cx="813816" cy="86868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3181610" y="3429000"/>
            <a:ext cx="5761974" cy="237055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Должностное лицо, занимающее должность руководителя, заместителя руководителя заказчика, либо должностное лицо заказчика, непосредственно участвующее в осуществлении конкретной закупки, либо член конкурсной (аукционной, котировочной) комиссии </a:t>
            </a:r>
            <a:r>
              <a:rPr lang="ru-RU" b="1">
                <a:solidFill>
                  <a:schemeClr val="tx1"/>
                </a:solidFill>
                <a:latin typeface="Times New Roman"/>
                <a:cs typeface="Times New Roman"/>
              </a:rPr>
              <a:t>ранее выполняли трудовые функции в организации, подавшей заявку на участие в  закупке</a:t>
            </a:r>
            <a:endParaRPr lang="ru-RU" b="1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auto">
          <a:xfrm>
            <a:off x="620037" y="1258193"/>
            <a:ext cx="2957741" cy="11098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Организация, являющаяся участником закупки</a:t>
            </a:r>
            <a:endParaRPr/>
          </a:p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7433770" y="1245942"/>
            <a:ext cx="4138193" cy="11098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Заказчик,</a:t>
            </a:r>
            <a:endParaRPr/>
          </a:p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конкурсная (аукционная, котировочная) комиссия</a:t>
            </a:r>
            <a:endParaRPr/>
          </a:p>
        </p:txBody>
      </p:sp>
      <p:sp>
        <p:nvSpPr>
          <p:cNvPr id="11" name="Стрелка вправо 10"/>
          <p:cNvSpPr/>
          <p:nvPr/>
        </p:nvSpPr>
        <p:spPr bwMode="auto">
          <a:xfrm>
            <a:off x="4296427" y="1313814"/>
            <a:ext cx="2769517" cy="1097241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>
                <a:solidFill>
                  <a:schemeClr val="tx1"/>
                </a:solidFill>
                <a:latin typeface="Times New Roman"/>
                <a:cs typeface="Times New Roman"/>
              </a:rPr>
              <a:t>Подача заявки на участие в закупке</a:t>
            </a:r>
            <a:endParaRPr/>
          </a:p>
        </p:txBody>
      </p:sp>
      <p:sp>
        <p:nvSpPr>
          <p:cNvPr id="2" name="Стрелка вниз 1"/>
          <p:cNvSpPr/>
          <p:nvPr/>
        </p:nvSpPr>
        <p:spPr bwMode="auto">
          <a:xfrm>
            <a:off x="1692576" y="2493288"/>
            <a:ext cx="505741" cy="67411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9" name="Прямая со стрелкой 18"/>
          <p:cNvCxnSpPr>
            <a:cxnSpLocks/>
          </p:cNvCxnSpPr>
          <p:nvPr/>
        </p:nvCxnSpPr>
        <p:spPr bwMode="auto">
          <a:xfrm flipV="1">
            <a:off x="4546537" y="3013267"/>
            <a:ext cx="2481456" cy="67411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cxnSpLocks/>
          </p:cNvCxnSpPr>
          <p:nvPr/>
        </p:nvCxnSpPr>
        <p:spPr bwMode="auto">
          <a:xfrm flipV="1">
            <a:off x="4597052" y="3897496"/>
            <a:ext cx="2468892" cy="23609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cxnSpLocks/>
          </p:cNvCxnSpPr>
          <p:nvPr/>
        </p:nvCxnSpPr>
        <p:spPr bwMode="auto">
          <a:xfrm>
            <a:off x="4546537" y="4621356"/>
            <a:ext cx="2392882" cy="2324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cxnSpLocks/>
          </p:cNvCxnSpPr>
          <p:nvPr/>
        </p:nvCxnSpPr>
        <p:spPr bwMode="auto">
          <a:xfrm>
            <a:off x="4546537" y="5067922"/>
            <a:ext cx="2459888" cy="69031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 bwMode="auto">
          <a:xfrm>
            <a:off x="620037" y="184680"/>
            <a:ext cx="10955380" cy="91475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Типовые ситуации, содержащие признаки наличия личной заинтересованности, которая приводит или может привести к конфликту интересов при осуществлении закупок товаров, работ и услуг для обеспечения государственных и муниципальных нужд</a:t>
            </a:r>
            <a:endParaRPr/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622341" y="3263868"/>
            <a:ext cx="2792597" cy="207932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Лицо, работающее в организации или в органе управления юридического лица, подавшего заявку на</a:t>
            </a:r>
            <a:r>
              <a:rPr lang="ru-RU">
                <a:latin typeface="Times New Roman"/>
                <a:cs typeface="Times New Roman"/>
              </a:rPr>
              <a:t> </a:t>
            </a: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участие в закупке</a:t>
            </a:r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7433770" y="2654468"/>
            <a:ext cx="4135889" cy="73922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b="1">
                <a:solidFill>
                  <a:schemeClr val="tx1"/>
                </a:solidFill>
                <a:latin typeface="Times New Roman"/>
                <a:cs typeface="Times New Roman"/>
              </a:rPr>
              <a:t>являлось руководителем, заместителем руководителя заказчика</a:t>
            </a:r>
            <a:endParaRPr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7440033" y="3623182"/>
            <a:ext cx="4135889" cy="73922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b="1">
                <a:solidFill>
                  <a:schemeClr val="tx1"/>
                </a:solidFill>
                <a:latin typeface="Times New Roman"/>
                <a:cs typeface="Times New Roman"/>
              </a:rPr>
              <a:t>входило в состав конкурсной (аукционной, котировочной, приемочной) комиссии заказчика</a:t>
            </a:r>
            <a:endParaRPr/>
          </a:p>
        </p:txBody>
      </p:sp>
      <p:sp>
        <p:nvSpPr>
          <p:cNvPr id="29" name="Прямоугольник 28"/>
          <p:cNvSpPr/>
          <p:nvPr/>
        </p:nvSpPr>
        <p:spPr bwMode="auto">
          <a:xfrm>
            <a:off x="7433770" y="4626009"/>
            <a:ext cx="4135888" cy="6903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b="1">
                <a:solidFill>
                  <a:schemeClr val="tx1"/>
                </a:solidFill>
                <a:latin typeface="Times New Roman"/>
                <a:cs typeface="Times New Roman"/>
              </a:rPr>
              <a:t>задействовано в проведении закупок, для участия в которых организация ранее подавала заявку</a:t>
            </a:r>
            <a:endParaRPr/>
          </a:p>
        </p:txBody>
      </p:sp>
      <p:sp>
        <p:nvSpPr>
          <p:cNvPr id="30" name="Прямоугольник 29"/>
          <p:cNvSpPr/>
          <p:nvPr/>
        </p:nvSpPr>
        <p:spPr bwMode="auto">
          <a:xfrm>
            <a:off x="7501831" y="5537474"/>
            <a:ext cx="4067827" cy="7813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b="1">
                <a:solidFill>
                  <a:schemeClr val="tx1"/>
                </a:solidFill>
                <a:latin typeface="Times New Roman"/>
                <a:cs typeface="Times New Roman"/>
              </a:rPr>
              <a:t>осуществляло в отношении данного органа контрольные или надзорные функции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 bwMode="auto">
          <a:xfrm>
            <a:off x="628438" y="1612198"/>
            <a:ext cx="2917768" cy="1313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Организация, являющаяся участником закупки</a:t>
            </a:r>
            <a:endParaRPr/>
          </a:p>
        </p:txBody>
      </p:sp>
      <p:sp>
        <p:nvSpPr>
          <p:cNvPr id="15" name="Стрелка вправо 14"/>
          <p:cNvSpPr/>
          <p:nvPr/>
        </p:nvSpPr>
        <p:spPr bwMode="auto">
          <a:xfrm>
            <a:off x="3984397" y="1673328"/>
            <a:ext cx="3618902" cy="1031856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Подача заявки на участие в закупке</a:t>
            </a:r>
            <a:endParaRPr/>
          </a:p>
        </p:txBody>
      </p:sp>
      <p:sp>
        <p:nvSpPr>
          <p:cNvPr id="17" name="Прямоугольник 16"/>
          <p:cNvSpPr/>
          <p:nvPr/>
        </p:nvSpPr>
        <p:spPr bwMode="auto">
          <a:xfrm>
            <a:off x="7965663" y="1579837"/>
            <a:ext cx="3533230" cy="12480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Заказчик,</a:t>
            </a:r>
            <a:endParaRPr/>
          </a:p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конкурсная (аукционная, котировочная, приемочная) комиссия</a:t>
            </a:r>
            <a:endParaRPr/>
          </a:p>
        </p:txBody>
      </p:sp>
      <p:cxnSp>
        <p:nvCxnSpPr>
          <p:cNvPr id="21" name="Прямая соединительная линия 20"/>
          <p:cNvCxnSpPr>
            <a:cxnSpLocks/>
          </p:cNvCxnSpPr>
          <p:nvPr/>
        </p:nvCxnSpPr>
        <p:spPr bwMode="auto">
          <a:xfrm>
            <a:off x="9856584" y="2827925"/>
            <a:ext cx="0" cy="2532361"/>
          </a:xfrm>
          <a:prstGeom prst="line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 bwMode="auto">
          <a:xfrm>
            <a:off x="6133516" y="3187894"/>
            <a:ext cx="2973094" cy="64167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>
                <a:solidFill>
                  <a:schemeClr val="tx1"/>
                </a:solidFill>
                <a:latin typeface="Times New Roman"/>
                <a:cs typeface="Times New Roman"/>
              </a:rPr>
              <a:t>сотрудник заказчика</a:t>
            </a:r>
            <a:endParaRPr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6133912" y="4078915"/>
            <a:ext cx="2973094" cy="59329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>
                <a:solidFill>
                  <a:schemeClr val="tx1"/>
                </a:solidFill>
                <a:latin typeface="Times New Roman"/>
                <a:cs typeface="Times New Roman"/>
              </a:rPr>
              <a:t>родственники сотрудника заказчика</a:t>
            </a:r>
            <a:endParaRPr/>
          </a:p>
        </p:txBody>
      </p:sp>
      <p:sp>
        <p:nvSpPr>
          <p:cNvPr id="28" name="Прямоугольник 27"/>
          <p:cNvSpPr/>
          <p:nvPr/>
        </p:nvSpPr>
        <p:spPr bwMode="auto">
          <a:xfrm>
            <a:off x="6133911" y="4997883"/>
            <a:ext cx="2993049" cy="72480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>
                <a:solidFill>
                  <a:schemeClr val="tx1"/>
                </a:solidFill>
                <a:latin typeface="Times New Roman"/>
                <a:cs typeface="Times New Roman"/>
              </a:rPr>
              <a:t>члены конкурсной (аукционной, котировочной, приемочной) комиссии</a:t>
            </a:r>
            <a:endParaRPr/>
          </a:p>
        </p:txBody>
      </p:sp>
      <p:cxnSp>
        <p:nvCxnSpPr>
          <p:cNvPr id="30" name="Прямая со стрелкой 29"/>
          <p:cNvCxnSpPr>
            <a:cxnSpLocks/>
          </p:cNvCxnSpPr>
          <p:nvPr/>
        </p:nvCxnSpPr>
        <p:spPr bwMode="auto">
          <a:xfrm flipH="1">
            <a:off x="9119935" y="3450247"/>
            <a:ext cx="712076" cy="1"/>
          </a:xfrm>
          <a:prstGeom prst="straightConnector1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cxnSpLocks/>
          </p:cNvCxnSpPr>
          <p:nvPr/>
        </p:nvCxnSpPr>
        <p:spPr bwMode="auto">
          <a:xfrm flipH="1">
            <a:off x="9119934" y="4375559"/>
            <a:ext cx="712076" cy="1"/>
          </a:xfrm>
          <a:prstGeom prst="straightConnector1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cxnSpLocks/>
          </p:cNvCxnSpPr>
          <p:nvPr/>
        </p:nvCxnSpPr>
        <p:spPr bwMode="auto">
          <a:xfrm flipH="1">
            <a:off x="9139164" y="5352386"/>
            <a:ext cx="712076" cy="1"/>
          </a:xfrm>
          <a:prstGeom prst="straightConnector1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>
            <a:cxnSpLocks/>
          </p:cNvCxnSpPr>
          <p:nvPr/>
        </p:nvCxnSpPr>
        <p:spPr bwMode="auto">
          <a:xfrm flipH="1">
            <a:off x="1889683" y="4530173"/>
            <a:ext cx="552914" cy="0"/>
          </a:xfrm>
          <a:prstGeom prst="line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cxnSpLocks/>
          </p:cNvCxnSpPr>
          <p:nvPr/>
        </p:nvCxnSpPr>
        <p:spPr bwMode="auto">
          <a:xfrm flipV="1">
            <a:off x="1875410" y="3061554"/>
            <a:ext cx="0" cy="1468619"/>
          </a:xfrm>
          <a:prstGeom prst="straightConnector1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 bwMode="auto">
          <a:xfrm>
            <a:off x="2511490" y="3429000"/>
            <a:ext cx="3138120" cy="21012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solidFill>
                  <a:schemeClr val="tx1"/>
                </a:solidFill>
                <a:latin typeface="Times New Roman"/>
                <a:cs typeface="Times New Roman"/>
              </a:rPr>
              <a:t>владеют ценными бумагами</a:t>
            </a:r>
            <a:endParaRPr/>
          </a:p>
        </p:txBody>
      </p:sp>
      <p:sp>
        <p:nvSpPr>
          <p:cNvPr id="29" name="TextBox 28"/>
          <p:cNvSpPr txBox="1"/>
          <p:nvPr/>
        </p:nvSpPr>
        <p:spPr bwMode="auto">
          <a:xfrm>
            <a:off x="628437" y="204008"/>
            <a:ext cx="10876214" cy="91475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Типовые ситуации, содержащие признаки наличия личной заинтересованности, которая приводит или может привести к конфликту интересов при осуществлении закупок товаров, работ и услуг для обеспечения государственных и муниципальных нужд</a:t>
            </a:r>
            <a:endParaRPr/>
          </a:p>
        </p:txBody>
      </p:sp>
      <p:cxnSp>
        <p:nvCxnSpPr>
          <p:cNvPr id="31" name="Прямая соединительная линия 30"/>
          <p:cNvCxnSpPr>
            <a:cxnSpLocks/>
          </p:cNvCxnSpPr>
          <p:nvPr/>
        </p:nvCxnSpPr>
        <p:spPr bwMode="auto">
          <a:xfrm flipH="1">
            <a:off x="5649610" y="3630387"/>
            <a:ext cx="483906" cy="0"/>
          </a:xfrm>
          <a:prstGeom prst="line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cxnSpLocks/>
            <a:stCxn id="27" idx="1"/>
          </p:cNvCxnSpPr>
          <p:nvPr/>
        </p:nvCxnSpPr>
        <p:spPr bwMode="auto">
          <a:xfrm flipH="1">
            <a:off x="5649610" y="4375561"/>
            <a:ext cx="484302" cy="10363"/>
          </a:xfrm>
          <a:prstGeom prst="line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cxnSpLocks/>
          </p:cNvCxnSpPr>
          <p:nvPr/>
        </p:nvCxnSpPr>
        <p:spPr bwMode="auto">
          <a:xfrm flipH="1">
            <a:off x="5649610" y="5239981"/>
            <a:ext cx="483906" cy="0"/>
          </a:xfrm>
          <a:prstGeom prst="line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 bwMode="auto">
          <a:xfrm>
            <a:off x="7966553" y="3382763"/>
            <a:ext cx="2796472" cy="33563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600">
                <a:latin typeface="Times New Roman"/>
                <a:cs typeface="Times New Roman"/>
              </a:rPr>
              <a:t>сотрудник заказчика</a:t>
            </a:r>
            <a:endParaRPr/>
          </a:p>
        </p:txBody>
      </p:sp>
      <p:sp>
        <p:nvSpPr>
          <p:cNvPr id="52" name="TextBox 51"/>
          <p:cNvSpPr txBox="1"/>
          <p:nvPr/>
        </p:nvSpPr>
        <p:spPr bwMode="auto">
          <a:xfrm>
            <a:off x="7966552" y="3894876"/>
            <a:ext cx="2796472" cy="57947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600">
                <a:latin typeface="Times New Roman"/>
                <a:cs typeface="Times New Roman"/>
              </a:rPr>
              <a:t>родственники сотрудника заказчика</a:t>
            </a:r>
            <a:endParaRPr/>
          </a:p>
        </p:txBody>
      </p:sp>
      <p:sp>
        <p:nvSpPr>
          <p:cNvPr id="56" name="TextBox 55"/>
          <p:cNvSpPr txBox="1"/>
          <p:nvPr/>
        </p:nvSpPr>
        <p:spPr bwMode="auto">
          <a:xfrm>
            <a:off x="7966552" y="4653211"/>
            <a:ext cx="2796473" cy="106715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600">
                <a:latin typeface="Times New Roman"/>
                <a:cs typeface="Times New Roman"/>
              </a:rPr>
              <a:t>лица, с которыми </a:t>
            </a:r>
            <a:endParaRPr/>
          </a:p>
          <a:p>
            <a:pPr algn="ctr">
              <a:defRPr/>
            </a:pPr>
            <a:r>
              <a:rPr lang="ru-RU" sz="1600">
                <a:latin typeface="Times New Roman"/>
                <a:cs typeface="Times New Roman"/>
              </a:rPr>
              <a:t>связана личная</a:t>
            </a:r>
            <a:endParaRPr/>
          </a:p>
          <a:p>
            <a:pPr algn="ctr">
              <a:defRPr/>
            </a:pPr>
            <a:r>
              <a:rPr lang="ru-RU" sz="1600">
                <a:latin typeface="Times New Roman"/>
                <a:cs typeface="Times New Roman"/>
              </a:rPr>
              <a:t>заинтересованность </a:t>
            </a:r>
            <a:endParaRPr/>
          </a:p>
          <a:p>
            <a:pPr algn="ctr">
              <a:defRPr/>
            </a:pPr>
            <a:r>
              <a:rPr lang="ru-RU" sz="1600">
                <a:latin typeface="Times New Roman"/>
                <a:cs typeface="Times New Roman"/>
              </a:rPr>
              <a:t>сотрудника заказчика</a:t>
            </a:r>
            <a:endParaRPr/>
          </a:p>
        </p:txBody>
      </p:sp>
      <p:sp>
        <p:nvSpPr>
          <p:cNvPr id="67" name="TextBox 66"/>
          <p:cNvSpPr txBox="1"/>
          <p:nvPr/>
        </p:nvSpPr>
        <p:spPr bwMode="auto">
          <a:xfrm>
            <a:off x="3814175" y="3562182"/>
            <a:ext cx="3606993" cy="152435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endParaRPr lang="ru-RU" sz="1600" b="1"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ru-RU" sz="1600" b="1">
                <a:latin typeface="Times New Roman"/>
                <a:cs typeface="Times New Roman"/>
              </a:rPr>
              <a:t>Получение подарков или иных благ (бесплатных услуг, скидок, ссуд, оплаты развлечений, отдыха, транспортных расходов и т.д.) </a:t>
            </a:r>
            <a:endParaRPr lang="ru-RU" sz="1600" b="1">
              <a:solidFill>
                <a:srgbClr val="C00000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endParaRPr lang="ru-RU" sz="1400" b="1"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 bwMode="auto">
          <a:xfrm>
            <a:off x="626306" y="194175"/>
            <a:ext cx="10945141" cy="91475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Типовые ситуации, содержащие признаки наличия личной заинтересованности, которая приводит или может привести к конфликту интересов при осуществлении закупок товаров, работ и услуг для обеспечения государственных и муниципальных нужд</a:t>
            </a:r>
            <a:endParaRPr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7966553" y="1297486"/>
            <a:ext cx="3599135" cy="152503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Заказчик,</a:t>
            </a:r>
            <a:endParaRPr/>
          </a:p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конкурсная (аукционная, котировочная) комиссия</a:t>
            </a:r>
            <a:endParaRPr/>
          </a:p>
        </p:txBody>
      </p:sp>
      <p:sp>
        <p:nvSpPr>
          <p:cNvPr id="28" name="Прямоугольник 27"/>
          <p:cNvSpPr/>
          <p:nvPr/>
        </p:nvSpPr>
        <p:spPr bwMode="auto">
          <a:xfrm>
            <a:off x="626307" y="1297485"/>
            <a:ext cx="3062609" cy="14645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Физическое/юридическое лицо, участвующее в конкурсных процедурах или с которым заключен государственный контракт</a:t>
            </a:r>
            <a:endParaRPr lang="ru-RU"/>
          </a:p>
        </p:txBody>
      </p:sp>
      <p:cxnSp>
        <p:nvCxnSpPr>
          <p:cNvPr id="32" name="Прямая со стрелкой 31"/>
          <p:cNvCxnSpPr>
            <a:cxnSpLocks/>
          </p:cNvCxnSpPr>
          <p:nvPr/>
        </p:nvCxnSpPr>
        <p:spPr bwMode="auto">
          <a:xfrm flipH="1">
            <a:off x="10828751" y="3540707"/>
            <a:ext cx="281836" cy="0"/>
          </a:xfrm>
          <a:prstGeom prst="straightConnector1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cxnSpLocks/>
          </p:cNvCxnSpPr>
          <p:nvPr/>
        </p:nvCxnSpPr>
        <p:spPr bwMode="auto">
          <a:xfrm flipH="1">
            <a:off x="10806831" y="4129414"/>
            <a:ext cx="281836" cy="0"/>
          </a:xfrm>
          <a:prstGeom prst="straightConnector1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cxnSpLocks/>
          </p:cNvCxnSpPr>
          <p:nvPr/>
        </p:nvCxnSpPr>
        <p:spPr bwMode="auto">
          <a:xfrm flipH="1">
            <a:off x="10828751" y="5096005"/>
            <a:ext cx="281836" cy="0"/>
          </a:xfrm>
          <a:prstGeom prst="straightConnector1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cxnSpLocks/>
          </p:cNvCxnSpPr>
          <p:nvPr/>
        </p:nvCxnSpPr>
        <p:spPr bwMode="auto">
          <a:xfrm>
            <a:off x="11110587" y="2822523"/>
            <a:ext cx="0" cy="2258468"/>
          </a:xfrm>
          <a:prstGeom prst="line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cxnSpLocks/>
          </p:cNvCxnSpPr>
          <p:nvPr/>
        </p:nvCxnSpPr>
        <p:spPr bwMode="auto">
          <a:xfrm flipV="1">
            <a:off x="2013196" y="2822524"/>
            <a:ext cx="0" cy="1408669"/>
          </a:xfrm>
          <a:prstGeom prst="straightConnector1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cxnSpLocks/>
          </p:cNvCxnSpPr>
          <p:nvPr/>
        </p:nvCxnSpPr>
        <p:spPr bwMode="auto">
          <a:xfrm flipH="1">
            <a:off x="1996154" y="4231193"/>
            <a:ext cx="1767917" cy="0"/>
          </a:xfrm>
          <a:prstGeom prst="line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cxnSpLocks/>
          </p:cNvCxnSpPr>
          <p:nvPr/>
        </p:nvCxnSpPr>
        <p:spPr bwMode="auto">
          <a:xfrm flipH="1">
            <a:off x="7415410" y="3638294"/>
            <a:ext cx="500700" cy="0"/>
          </a:xfrm>
          <a:prstGeom prst="line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>
            <a:cxnSpLocks/>
          </p:cNvCxnSpPr>
          <p:nvPr/>
        </p:nvCxnSpPr>
        <p:spPr bwMode="auto">
          <a:xfrm flipH="1">
            <a:off x="7415410" y="4767724"/>
            <a:ext cx="500700" cy="0"/>
          </a:xfrm>
          <a:prstGeom prst="line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cxnSpLocks/>
          </p:cNvCxnSpPr>
          <p:nvPr/>
        </p:nvCxnSpPr>
        <p:spPr bwMode="auto">
          <a:xfrm flipH="1">
            <a:off x="7415410" y="4231193"/>
            <a:ext cx="500700" cy="0"/>
          </a:xfrm>
          <a:prstGeom prst="line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 bwMode="auto">
          <a:xfrm>
            <a:off x="588720" y="428265"/>
            <a:ext cx="11136035" cy="39659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000" b="1">
                <a:latin typeface="Times New Roman"/>
                <a:cs typeface="Times New Roman"/>
              </a:rPr>
              <a:t>Понятия «конфликт интересов» в законодательстве</a:t>
            </a:r>
            <a:endParaRPr lang="ru-RU" sz="2000" b="1" i="1">
              <a:latin typeface="Times New Roman"/>
              <a:cs typeface="Times New Roman"/>
            </a:endParaRPr>
          </a:p>
        </p:txBody>
      </p:sp>
      <p:sp>
        <p:nvSpPr>
          <p:cNvPr id="38" name="Прямоугольник 37"/>
          <p:cNvSpPr/>
          <p:nvPr/>
        </p:nvSpPr>
        <p:spPr bwMode="auto">
          <a:xfrm>
            <a:off x="651350" y="2745323"/>
            <a:ext cx="11130276" cy="91854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Для целей антикоррупционного законодательства используется понятие «конфликт интересов», установленное в Законе №273-ФЗ</a:t>
            </a:r>
            <a:endParaRPr lang="ru-RU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0" name="Прямоугольник 39"/>
          <p:cNvSpPr/>
          <p:nvPr/>
        </p:nvSpPr>
        <p:spPr bwMode="auto">
          <a:xfrm>
            <a:off x="651350" y="1415442"/>
            <a:ext cx="11067645" cy="1108553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1800" b="1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Необходимо разделять понятия «конфликт интересов» в Федеральном законе от 25.12.2008 </a:t>
            </a:r>
            <a:r>
              <a:rPr lang="ru-RU" sz="18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№273-ФЗ </a:t>
            </a:r>
            <a:endParaRPr/>
          </a:p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«О противодействии коррупции» (далее – Закон №273-ФЗ) и в Федеральном законе от 05.04.2013 №44-ФЗ </a:t>
            </a:r>
            <a:endParaRPr/>
          </a:p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«О контрактной системе в сфере закупок товаров, работ, услуг для обеспечения государственных и муниципальных нужд» (далее – Закон №44-ФЗ)</a:t>
            </a:r>
            <a:endParaRPr/>
          </a:p>
        </p:txBody>
      </p:sp>
      <p:sp>
        <p:nvSpPr>
          <p:cNvPr id="41" name="Прямоугольник 40"/>
          <p:cNvSpPr/>
          <p:nvPr/>
        </p:nvSpPr>
        <p:spPr bwMode="auto">
          <a:xfrm>
            <a:off x="707721" y="3925344"/>
            <a:ext cx="11011276" cy="85959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Работу по выявлению личной заинтересованности при осуществлении закупочной деятельности проводят антикоррупционные подразделения</a:t>
            </a:r>
            <a:endParaRPr/>
          </a:p>
        </p:txBody>
      </p:sp>
      <p:sp>
        <p:nvSpPr>
          <p:cNvPr id="42" name="Прямоугольник 41"/>
          <p:cNvSpPr/>
          <p:nvPr/>
        </p:nvSpPr>
        <p:spPr bwMode="auto">
          <a:xfrm>
            <a:off x="707721" y="5030455"/>
            <a:ext cx="11011275" cy="64138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Требуется устанавливать факт распространения статей 10 и 11 Закона №273-ФЗ на конкретных работников организации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 bwMode="auto">
          <a:xfrm>
            <a:off x="521207" y="448056"/>
            <a:ext cx="11090420" cy="49601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rtlCol="0" anchor="ctr">
            <a:noAutofit/>
          </a:bodyPr>
          <a:lstStyle/>
          <a:p>
            <a:pPr algn="ctr">
              <a:defRPr/>
            </a:pPr>
            <a:r>
              <a:rPr lang="ru-RU" sz="2000" b="1">
                <a:latin typeface="Times New Roman"/>
                <a:cs typeface="Times New Roman"/>
              </a:rPr>
              <a:t>Субъекты конфликта интересов со стороны заказчика</a:t>
            </a:r>
            <a:endParaRPr/>
          </a:p>
        </p:txBody>
      </p:sp>
      <p:sp>
        <p:nvSpPr>
          <p:cNvPr id="38" name="Объект 17"/>
          <p:cNvSpPr txBox="1"/>
          <p:nvPr/>
        </p:nvSpPr>
        <p:spPr bwMode="auto">
          <a:xfrm>
            <a:off x="521207" y="1493241"/>
            <a:ext cx="3364993" cy="3871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/>
              <a:buChar char="•"/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/>
              <a:buChar char="•"/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/>
              <a:buChar char="•"/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/>
              <a:buChar char="•"/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/>
              <a:buChar char="•"/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Aft>
                <a:spcPts val="600"/>
              </a:spcAft>
              <a:buNone/>
              <a:defRPr/>
            </a:pPr>
            <a:endParaRPr lang="ru-RU" sz="1600">
              <a:latin typeface="Times New Roman"/>
              <a:cs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4611855" y="1337870"/>
            <a:ext cx="2324559" cy="81524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solidFill>
                  <a:schemeClr val="tx1"/>
                </a:solidFill>
                <a:latin typeface="Times New Roman"/>
                <a:cs typeface="Times New Roman"/>
              </a:rPr>
              <a:t>Заказчик</a:t>
            </a:r>
            <a:endParaRPr/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521208" y="2617939"/>
            <a:ext cx="3780979" cy="36611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>
                <a:latin typeface="Times New Roman"/>
                <a:cs typeface="Times New Roman"/>
              </a:rPr>
              <a:t>Руководитель Заказчика</a:t>
            </a:r>
            <a:endParaRPr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602106" y="3612789"/>
            <a:ext cx="3619279" cy="64043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>
                <a:latin typeface="Times New Roman"/>
                <a:cs typeface="Times New Roman"/>
              </a:rPr>
              <a:t>Руководитель контрактной службы Заказчика</a:t>
            </a:r>
            <a:endParaRPr/>
          </a:p>
        </p:txBody>
      </p:sp>
      <p:sp>
        <p:nvSpPr>
          <p:cNvPr id="6" name="Прямоугольник 5"/>
          <p:cNvSpPr/>
          <p:nvPr/>
        </p:nvSpPr>
        <p:spPr bwMode="auto">
          <a:xfrm rot="10800000" flipV="1">
            <a:off x="7271613" y="2555704"/>
            <a:ext cx="4345767" cy="36611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>
                <a:latin typeface="Times New Roman"/>
                <a:cs typeface="Times New Roman"/>
              </a:rPr>
              <a:t>Контрактный управляющий</a:t>
            </a:r>
            <a:endParaRPr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7335681" y="3597582"/>
            <a:ext cx="4217629" cy="64043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>
                <a:latin typeface="Times New Roman"/>
                <a:cs typeface="Times New Roman"/>
              </a:rPr>
              <a:t>Член комиссии по осуществлению закупок</a:t>
            </a:r>
            <a:endParaRPr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4215627" y="4704882"/>
            <a:ext cx="3370753" cy="146339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>
                <a:latin typeface="Times New Roman"/>
                <a:cs typeface="Times New Roman"/>
              </a:rPr>
              <a:t>Иные должностные лица, непосредственно участвующие в закупках и способные повлиять  на процедуры закупки и ее результат</a:t>
            </a:r>
            <a:endParaRPr/>
          </a:p>
        </p:txBody>
      </p:sp>
      <p:cxnSp>
        <p:nvCxnSpPr>
          <p:cNvPr id="15" name="Прямая со стрелкой 14"/>
          <p:cNvCxnSpPr>
            <a:cxnSpLocks/>
          </p:cNvCxnSpPr>
          <p:nvPr/>
        </p:nvCxnSpPr>
        <p:spPr bwMode="auto">
          <a:xfrm flipH="1">
            <a:off x="2273475" y="1636144"/>
            <a:ext cx="2126293" cy="855527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cxnSpLocks/>
          </p:cNvCxnSpPr>
          <p:nvPr/>
        </p:nvCxnSpPr>
        <p:spPr bwMode="auto">
          <a:xfrm>
            <a:off x="7039627" y="1636144"/>
            <a:ext cx="2401990" cy="855527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cxnSpLocks/>
          </p:cNvCxnSpPr>
          <p:nvPr/>
        </p:nvCxnSpPr>
        <p:spPr bwMode="auto">
          <a:xfrm>
            <a:off x="6549026" y="2313358"/>
            <a:ext cx="789030" cy="1235675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cxnSpLocks/>
          </p:cNvCxnSpPr>
          <p:nvPr/>
        </p:nvCxnSpPr>
        <p:spPr bwMode="auto">
          <a:xfrm>
            <a:off x="5774134" y="2313358"/>
            <a:ext cx="0" cy="2347394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cxnSpLocks/>
          </p:cNvCxnSpPr>
          <p:nvPr/>
        </p:nvCxnSpPr>
        <p:spPr bwMode="auto">
          <a:xfrm flipH="1">
            <a:off x="4135216" y="2313358"/>
            <a:ext cx="893986" cy="1182479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21207" y="563670"/>
            <a:ext cx="11046579" cy="52446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anchor="ctr">
            <a:noAutofit/>
          </a:bodyPr>
          <a:lstStyle/>
          <a:p>
            <a:pPr algn="ctr">
              <a:defRPr/>
            </a:pPr>
            <a:r>
              <a:rPr lang="ru-RU" sz="2000" b="1">
                <a:latin typeface="Times New Roman"/>
                <a:cs typeface="Times New Roman"/>
              </a:rPr>
              <a:t>Субъекты конфликта интересов со стороны участников закупки</a:t>
            </a:r>
            <a:endParaRPr lang="ru-RU" sz="2000">
              <a:latin typeface="Times New Roman"/>
              <a:cs typeface="Times New Roman"/>
            </a:endParaRPr>
          </a:p>
        </p:txBody>
      </p:sp>
      <p:sp>
        <p:nvSpPr>
          <p:cNvPr id="4" name="Заголовок 1"/>
          <p:cNvSpPr txBox="1"/>
          <p:nvPr/>
        </p:nvSpPr>
        <p:spPr bwMode="auto">
          <a:xfrm>
            <a:off x="559856" y="1980887"/>
            <a:ext cx="2739416" cy="14550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>
              <a:spcBef>
                <a:spcPts val="0"/>
              </a:spcBef>
              <a:buNone/>
              <a:defRPr sz="28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1800">
                <a:latin typeface="Times New Roman"/>
                <a:cs typeface="Times New Roman"/>
              </a:rPr>
              <a:t>Единоличный исполнительный орган общества</a:t>
            </a:r>
            <a:endParaRPr/>
          </a:p>
        </p:txBody>
      </p:sp>
      <p:sp>
        <p:nvSpPr>
          <p:cNvPr id="5" name="Заголовок 1"/>
          <p:cNvSpPr txBox="1"/>
          <p:nvPr/>
        </p:nvSpPr>
        <p:spPr bwMode="auto">
          <a:xfrm>
            <a:off x="559856" y="4867257"/>
            <a:ext cx="2829428" cy="9382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>
              <a:spcBef>
                <a:spcPts val="0"/>
              </a:spcBef>
              <a:buNone/>
              <a:defRPr sz="28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1800">
                <a:latin typeface="Times New Roman"/>
                <a:cs typeface="Times New Roman"/>
              </a:rPr>
              <a:t>Член коллегиального исполнительного органа организации</a:t>
            </a:r>
            <a:endParaRPr/>
          </a:p>
        </p:txBody>
      </p:sp>
      <p:sp>
        <p:nvSpPr>
          <p:cNvPr id="6" name="Заголовок 1"/>
          <p:cNvSpPr txBox="1"/>
          <p:nvPr/>
        </p:nvSpPr>
        <p:spPr bwMode="auto">
          <a:xfrm>
            <a:off x="3842577" y="1291316"/>
            <a:ext cx="4145908" cy="6400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>
              <a:spcBef>
                <a:spcPts val="0"/>
              </a:spcBef>
              <a:buNone/>
              <a:defRPr sz="28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1800" b="1">
                <a:solidFill>
                  <a:schemeClr val="tx1"/>
                </a:solidFill>
                <a:latin typeface="Times New Roman"/>
                <a:cs typeface="Times New Roman"/>
              </a:rPr>
              <a:t>Участник закупки</a:t>
            </a:r>
            <a:endParaRPr/>
          </a:p>
        </p:txBody>
      </p:sp>
      <p:sp>
        <p:nvSpPr>
          <p:cNvPr id="7" name="Заголовок 1"/>
          <p:cNvSpPr txBox="1"/>
          <p:nvPr/>
        </p:nvSpPr>
        <p:spPr bwMode="auto">
          <a:xfrm>
            <a:off x="4122057" y="2423886"/>
            <a:ext cx="3688550" cy="2502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>
              <a:spcBef>
                <a:spcPts val="0"/>
              </a:spcBef>
              <a:buNone/>
              <a:defRPr sz="28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1800">
                <a:latin typeface="Times New Roman"/>
                <a:cs typeface="Times New Roman"/>
              </a:rPr>
              <a:t>Выгодоприобретатели (физические лица, владеющие напрямую или косвенно (через юридическое лицо (лица) более чем 10% голосующих акций общества либо долей, превышающей 10% в уставном капитале общества)</a:t>
            </a:r>
            <a:endParaRPr/>
          </a:p>
        </p:txBody>
      </p:sp>
      <p:sp>
        <p:nvSpPr>
          <p:cNvPr id="8" name="Заголовок 1"/>
          <p:cNvSpPr txBox="1"/>
          <p:nvPr/>
        </p:nvSpPr>
        <p:spPr bwMode="auto">
          <a:xfrm>
            <a:off x="8675179" y="1974739"/>
            <a:ext cx="2956965" cy="15916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>
              <a:spcBef>
                <a:spcPts val="0"/>
              </a:spcBef>
              <a:buNone/>
              <a:defRPr sz="28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1800">
                <a:latin typeface="Times New Roman"/>
                <a:cs typeface="Times New Roman"/>
              </a:rPr>
              <a:t>Руководитель учреждения или унитарного предприятия (директор, генеральный директор)</a:t>
            </a:r>
            <a:endParaRPr/>
          </a:p>
        </p:txBody>
      </p:sp>
      <p:sp>
        <p:nvSpPr>
          <p:cNvPr id="9" name="Заголовок 1"/>
          <p:cNvSpPr txBox="1"/>
          <p:nvPr/>
        </p:nvSpPr>
        <p:spPr bwMode="auto">
          <a:xfrm>
            <a:off x="8500654" y="4926605"/>
            <a:ext cx="3131490" cy="9609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>
              <a:spcBef>
                <a:spcPts val="0"/>
              </a:spcBef>
              <a:buNone/>
              <a:defRPr sz="28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1800">
                <a:latin typeface="Times New Roman"/>
                <a:cs typeface="Times New Roman"/>
              </a:rPr>
              <a:t>Иные органы управления юридических лиц</a:t>
            </a:r>
            <a:endParaRPr/>
          </a:p>
        </p:txBody>
      </p:sp>
      <p:sp>
        <p:nvSpPr>
          <p:cNvPr id="10" name="Заголовок 1"/>
          <p:cNvSpPr txBox="1"/>
          <p:nvPr/>
        </p:nvSpPr>
        <p:spPr bwMode="auto">
          <a:xfrm>
            <a:off x="3602227" y="5023266"/>
            <a:ext cx="4633636" cy="13831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>
              <a:spcBef>
                <a:spcPts val="0"/>
              </a:spcBef>
              <a:buNone/>
              <a:defRPr sz="28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1800">
                <a:latin typeface="Times New Roman"/>
                <a:cs typeface="Times New Roman"/>
              </a:rPr>
              <a:t>Физические лица, участники закупок, в том числе индивидуальные предприниматели</a:t>
            </a:r>
            <a:endParaRPr/>
          </a:p>
        </p:txBody>
      </p:sp>
      <p:cxnSp>
        <p:nvCxnSpPr>
          <p:cNvPr id="13" name="Прямая со стрелкой 12"/>
          <p:cNvCxnSpPr>
            <a:cxnSpLocks/>
          </p:cNvCxnSpPr>
          <p:nvPr/>
        </p:nvCxnSpPr>
        <p:spPr bwMode="auto">
          <a:xfrm flipH="1">
            <a:off x="1994620" y="1584567"/>
            <a:ext cx="1783919" cy="346829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cxnSpLocks/>
          </p:cNvCxnSpPr>
          <p:nvPr/>
        </p:nvCxnSpPr>
        <p:spPr bwMode="auto">
          <a:xfrm flipH="1">
            <a:off x="3822838" y="1974739"/>
            <a:ext cx="143940" cy="2951866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cxnSpLocks/>
          </p:cNvCxnSpPr>
          <p:nvPr/>
        </p:nvCxnSpPr>
        <p:spPr bwMode="auto">
          <a:xfrm flipH="1">
            <a:off x="3029904" y="1611356"/>
            <a:ext cx="792934" cy="3206410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cxnSpLocks/>
          </p:cNvCxnSpPr>
          <p:nvPr/>
        </p:nvCxnSpPr>
        <p:spPr bwMode="auto">
          <a:xfrm>
            <a:off x="5966332" y="1974739"/>
            <a:ext cx="0" cy="400093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cxnSpLocks/>
          </p:cNvCxnSpPr>
          <p:nvPr/>
        </p:nvCxnSpPr>
        <p:spPr bwMode="auto">
          <a:xfrm>
            <a:off x="8076740" y="1616584"/>
            <a:ext cx="2076921" cy="231005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cxnSpLocks/>
          </p:cNvCxnSpPr>
          <p:nvPr/>
        </p:nvCxnSpPr>
        <p:spPr bwMode="auto">
          <a:xfrm>
            <a:off x="8047551" y="1660129"/>
            <a:ext cx="897608" cy="3157637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21207" y="448055"/>
            <a:ext cx="11215522" cy="65153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anchor="ctr">
            <a:normAutofit/>
          </a:bodyPr>
          <a:lstStyle/>
          <a:p>
            <a:pPr algn="ctr">
              <a:defRPr/>
            </a:pPr>
            <a:r>
              <a:rPr lang="ru-RU" sz="2000" b="1">
                <a:latin typeface="Times New Roman"/>
                <a:cs typeface="Times New Roman"/>
              </a:rPr>
              <a:t>Конфликт интересов между участником закупки и заказчиком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 bwMode="auto">
          <a:xfrm>
            <a:off x="583838" y="2610169"/>
            <a:ext cx="2291441" cy="18172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anchor="ctr">
            <a:normAutofit/>
          </a:bodyPr>
          <a:lstStyle/>
          <a:p>
            <a:pPr marL="0" indent="0" algn="ctr">
              <a:buFont typeface="Arial"/>
              <a:buNone/>
              <a:defRPr/>
            </a:pPr>
            <a:r>
              <a:rPr lang="ru-RU" sz="1800" b="1">
                <a:latin typeface="Times New Roman"/>
                <a:cs typeface="Times New Roman"/>
              </a:rPr>
              <a:t>Заказчик</a:t>
            </a:r>
            <a:endParaRPr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3358587" y="3282611"/>
            <a:ext cx="5474826" cy="10532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</a:rPr>
              <a:t> </a:t>
            </a: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Являются близкими родственниками </a:t>
            </a:r>
            <a:endParaRPr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3391555" y="4933193"/>
            <a:ext cx="5474826" cy="10532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/>
              <a:t> </a:t>
            </a: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Усыновителями или усыновленными</a:t>
            </a:r>
            <a:endParaRPr lang="ru-RU"/>
          </a:p>
        </p:txBody>
      </p:sp>
      <p:sp>
        <p:nvSpPr>
          <p:cNvPr id="8" name="Объект 2"/>
          <p:cNvSpPr txBox="1"/>
          <p:nvPr/>
        </p:nvSpPr>
        <p:spPr bwMode="auto">
          <a:xfrm>
            <a:off x="9316721" y="2610169"/>
            <a:ext cx="2199190" cy="18172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Tx/>
              <a:buNone/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/>
              <a:buChar char="•"/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/>
              <a:buChar char="•"/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/>
              <a:buChar char="•"/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228600" algn="l" defTabSz="91440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/>
              <a:buChar char="•"/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7400" indent="-228600" algn="l" defTabSz="91440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/>
              <a:buChar char="•"/>
              <a:defRPr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4600" indent="-228600" algn="l" defTabSz="91440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/>
              <a:buChar char="•"/>
              <a:defRPr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71800" indent="-228600" algn="l" defTabSz="91440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/>
              <a:buChar char="•"/>
              <a:defRPr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29000" indent="-228600" algn="l" defTabSz="914400">
              <a:lnSpc>
                <a:spcPct val="90000"/>
              </a:lnSpc>
              <a:spcBef>
                <a:spcPts val="0"/>
              </a:spcBef>
              <a:buFont typeface="Arial"/>
              <a:buNone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1800" b="1">
                <a:latin typeface="Times New Roman"/>
                <a:cs typeface="Times New Roman"/>
              </a:rPr>
              <a:t>Участник закупки</a:t>
            </a:r>
            <a:endParaRPr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3358587" y="1632029"/>
            <a:ext cx="5474826" cy="10532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Состоят в браке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 bwMode="auto">
          <a:xfrm>
            <a:off x="621211" y="531335"/>
            <a:ext cx="11045088" cy="396583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txBody>
          <a:bodyPr wrap="square" lIns="91428" tIns="45711" rIns="91428" bIns="45711" rtlCol="0">
            <a:spAutoFit/>
          </a:bodyPr>
          <a:lstStyle/>
          <a:p>
            <a:pPr algn="ctr">
              <a:defRPr/>
            </a:pPr>
            <a:r>
              <a:rPr lang="ru-RU" sz="2000" b="1">
                <a:solidFill>
                  <a:srgbClr val="404040"/>
                </a:solidFill>
                <a:latin typeface="Times New Roman"/>
                <a:cs typeface="Times New Roman"/>
              </a:rPr>
              <a:t>Базовые принципы построения антикоррупционной работы в закупках</a:t>
            </a:r>
            <a:endParaRPr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624438" y="2920861"/>
            <a:ext cx="11033474" cy="628065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1" rIns="91428" bIns="45711" rtlCol="0" anchor="ctr"/>
          <a:lstStyle/>
          <a:p>
            <a:pPr algn="ctr">
              <a:defRPr/>
            </a:pPr>
            <a:r>
              <a:rPr lang="ru-RU" b="1">
                <a:solidFill>
                  <a:srgbClr val="404040"/>
                </a:solidFill>
                <a:latin typeface="Times New Roman"/>
                <a:cs typeface="Times New Roman"/>
              </a:rPr>
              <a:t>Работа, направленная на выявление личной заинтересованности, должна осуществляться с учетом фактических возможностей органа (организации)</a:t>
            </a:r>
            <a:endParaRPr/>
          </a:p>
        </p:txBody>
      </p:sp>
      <p:sp>
        <p:nvSpPr>
          <p:cNvPr id="21" name="Прямоугольник 20"/>
          <p:cNvSpPr/>
          <p:nvPr/>
        </p:nvSpPr>
        <p:spPr bwMode="auto">
          <a:xfrm>
            <a:off x="621212" y="4236882"/>
            <a:ext cx="5094925" cy="740742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rgbClr val="404040"/>
                </a:solidFill>
                <a:latin typeface="Times New Roman"/>
                <a:ea typeface="Calibri"/>
                <a:cs typeface="Times New Roman"/>
              </a:rPr>
              <a:t>Общие профилактические мероприятия</a:t>
            </a:r>
            <a:endParaRPr/>
          </a:p>
        </p:txBody>
      </p:sp>
      <p:sp>
        <p:nvSpPr>
          <p:cNvPr id="22" name="Прямоугольник 21"/>
          <p:cNvSpPr/>
          <p:nvPr/>
        </p:nvSpPr>
        <p:spPr bwMode="auto">
          <a:xfrm>
            <a:off x="6489963" y="4262878"/>
            <a:ext cx="5167949" cy="740742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rgbClr val="404040"/>
                </a:solidFill>
                <a:latin typeface="Times New Roman"/>
                <a:ea typeface="Calibri"/>
                <a:cs typeface="Times New Roman"/>
              </a:rPr>
              <a:t>Аналитические мероприятия</a:t>
            </a:r>
            <a:endParaRPr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624438" y="1464048"/>
            <a:ext cx="2545493" cy="958297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solidFill>
                  <a:srgbClr val="404040"/>
                </a:solidFill>
                <a:latin typeface="Times New Roman"/>
                <a:cs typeface="Times New Roman"/>
              </a:rPr>
              <a:t>Принцип законности</a:t>
            </a:r>
            <a:endParaRPr/>
          </a:p>
        </p:txBody>
      </p:sp>
      <p:sp>
        <p:nvSpPr>
          <p:cNvPr id="25" name="Прямоугольник 24"/>
          <p:cNvSpPr/>
          <p:nvPr/>
        </p:nvSpPr>
        <p:spPr bwMode="auto">
          <a:xfrm>
            <a:off x="4390036" y="1464048"/>
            <a:ext cx="2914161" cy="971694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solidFill>
                  <a:srgbClr val="404040"/>
                </a:solidFill>
                <a:latin typeface="Times New Roman"/>
                <a:cs typeface="Times New Roman"/>
              </a:rPr>
              <a:t>Принцип результативности</a:t>
            </a:r>
            <a:endParaRPr/>
          </a:p>
        </p:txBody>
      </p:sp>
      <p:sp>
        <p:nvSpPr>
          <p:cNvPr id="26" name="Прямоугольник 25"/>
          <p:cNvSpPr/>
          <p:nvPr/>
        </p:nvSpPr>
        <p:spPr bwMode="auto">
          <a:xfrm>
            <a:off x="8743752" y="1429945"/>
            <a:ext cx="2914160" cy="958298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solidFill>
                  <a:srgbClr val="404040"/>
                </a:solidFill>
                <a:latin typeface="Times New Roman"/>
                <a:cs typeface="Times New Roman"/>
              </a:rPr>
              <a:t>Принцип учета ресурсов</a:t>
            </a:r>
            <a:endParaRPr/>
          </a:p>
        </p:txBody>
      </p:sp>
      <p:sp>
        <p:nvSpPr>
          <p:cNvPr id="10" name="Стрелка: влево 9"/>
          <p:cNvSpPr/>
          <p:nvPr/>
        </p:nvSpPr>
        <p:spPr bwMode="auto">
          <a:xfrm rot="19259332">
            <a:off x="2982632" y="3752954"/>
            <a:ext cx="640905" cy="285151"/>
          </a:xfrm>
          <a:prstGeom prst="leftArrow">
            <a:avLst>
              <a:gd name="adj1" fmla="val 50000"/>
              <a:gd name="adj2" fmla="val 50000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Стрелка: влево 26"/>
          <p:cNvSpPr/>
          <p:nvPr/>
        </p:nvSpPr>
        <p:spPr bwMode="auto">
          <a:xfrm rot="13558222">
            <a:off x="7752258" y="3752904"/>
            <a:ext cx="631801" cy="287335"/>
          </a:xfrm>
          <a:prstGeom prst="leftArrow">
            <a:avLst>
              <a:gd name="adj1" fmla="val 50000"/>
              <a:gd name="adj2" fmla="val 50000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Стрелка: вверх-вниз 11"/>
          <p:cNvSpPr/>
          <p:nvPr/>
        </p:nvSpPr>
        <p:spPr bwMode="auto">
          <a:xfrm>
            <a:off x="5529649" y="2565852"/>
            <a:ext cx="172994" cy="270024"/>
          </a:xfrm>
          <a:prstGeom prst="upDownArrow">
            <a:avLst>
              <a:gd name="adj1" fmla="val 50000"/>
              <a:gd name="adj2" fmla="val 50000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 bwMode="auto">
          <a:xfrm>
            <a:off x="551541" y="290415"/>
            <a:ext cx="11094674" cy="396583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txBody>
          <a:bodyPr wrap="square" lIns="91428" tIns="45711" rIns="91428" bIns="45711" rtlCol="0">
            <a:spAutoFit/>
          </a:bodyPr>
          <a:lstStyle/>
          <a:p>
            <a:pPr algn="ctr">
              <a:defRPr/>
            </a:pPr>
            <a:r>
              <a:rPr lang="ru-RU" sz="2000" b="1">
                <a:solidFill>
                  <a:srgbClr val="404040"/>
                </a:solidFill>
                <a:latin typeface="Times New Roman"/>
                <a:cs typeface="Times New Roman"/>
              </a:rPr>
              <a:t>Общие профилактические мероприятия по выявлению личной заинтересованности</a:t>
            </a:r>
            <a:endParaRPr/>
          </a:p>
        </p:txBody>
      </p:sp>
      <p:sp>
        <p:nvSpPr>
          <p:cNvPr id="25" name="Прямоугольник 24"/>
          <p:cNvSpPr/>
          <p:nvPr/>
        </p:nvSpPr>
        <p:spPr bwMode="auto">
          <a:xfrm>
            <a:off x="576232" y="2414400"/>
            <a:ext cx="11064216" cy="723631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800" b="1">
                <a:solidFill>
                  <a:srgbClr val="404040"/>
                </a:solidFill>
                <a:latin typeface="Times New Roman"/>
                <a:ea typeface="Calibri"/>
                <a:cs typeface="Times New Roman"/>
              </a:rPr>
              <a:t>Налаживание оптимальной коммуникаций в органе (организации)</a:t>
            </a:r>
            <a:endParaRPr lang="ru-RU" sz="1800" b="1">
              <a:solidFill>
                <a:srgbClr val="404040"/>
              </a:solidFill>
              <a:latin typeface="Times New Roman"/>
              <a:cs typeface="Times New Roman"/>
            </a:endParaRPr>
          </a:p>
        </p:txBody>
      </p:sp>
      <p:sp>
        <p:nvSpPr>
          <p:cNvPr id="26" name="Прямоугольник 25"/>
          <p:cNvSpPr/>
          <p:nvPr/>
        </p:nvSpPr>
        <p:spPr bwMode="auto">
          <a:xfrm>
            <a:off x="551543" y="1462983"/>
            <a:ext cx="11088914" cy="767456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800" b="1">
                <a:solidFill>
                  <a:srgbClr val="404040"/>
                </a:solidFill>
                <a:latin typeface="Times New Roman"/>
                <a:cs typeface="Times New Roman"/>
              </a:rPr>
              <a:t>Повышение квалификации ответственного служащего (работника)</a:t>
            </a:r>
            <a:endParaRPr/>
          </a:p>
        </p:txBody>
      </p:sp>
      <p:cxnSp>
        <p:nvCxnSpPr>
          <p:cNvPr id="10" name="Прямая соединительная линия 9"/>
          <p:cNvCxnSpPr>
            <a:cxnSpLocks/>
          </p:cNvCxnSpPr>
          <p:nvPr/>
        </p:nvCxnSpPr>
        <p:spPr bwMode="auto">
          <a:xfrm flipH="1">
            <a:off x="2430417" y="3147177"/>
            <a:ext cx="2" cy="2302153"/>
          </a:xfrm>
          <a:prstGeom prst="line">
            <a:avLst/>
          </a:prstGeom>
          <a:ln w="95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cxnSpLocks/>
          </p:cNvCxnSpPr>
          <p:nvPr/>
        </p:nvCxnSpPr>
        <p:spPr bwMode="auto">
          <a:xfrm>
            <a:off x="2430418" y="3411237"/>
            <a:ext cx="333375" cy="0"/>
          </a:xfrm>
          <a:prstGeom prst="straightConnector1">
            <a:avLst/>
          </a:prstGeom>
          <a:ln w="95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cxnSpLocks/>
          </p:cNvCxnSpPr>
          <p:nvPr/>
        </p:nvCxnSpPr>
        <p:spPr bwMode="auto">
          <a:xfrm>
            <a:off x="2430418" y="3851305"/>
            <a:ext cx="333375" cy="0"/>
          </a:xfrm>
          <a:prstGeom prst="straightConnector1">
            <a:avLst/>
          </a:prstGeom>
          <a:ln w="95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cxnSpLocks/>
          </p:cNvCxnSpPr>
          <p:nvPr/>
        </p:nvCxnSpPr>
        <p:spPr bwMode="auto">
          <a:xfrm>
            <a:off x="2430418" y="4269449"/>
            <a:ext cx="333375" cy="0"/>
          </a:xfrm>
          <a:prstGeom prst="straightConnector1">
            <a:avLst/>
          </a:prstGeom>
          <a:ln w="95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cxnSpLocks/>
          </p:cNvCxnSpPr>
          <p:nvPr/>
        </p:nvCxnSpPr>
        <p:spPr bwMode="auto">
          <a:xfrm>
            <a:off x="2430417" y="4802723"/>
            <a:ext cx="333375" cy="0"/>
          </a:xfrm>
          <a:prstGeom prst="straightConnector1">
            <a:avLst/>
          </a:prstGeom>
          <a:ln w="95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 bwMode="auto">
          <a:xfrm>
            <a:off x="2819399" y="3186695"/>
            <a:ext cx="7959246" cy="383686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sz="1600">
                <a:solidFill>
                  <a:srgbClr val="404040"/>
                </a:solidFill>
                <a:latin typeface="Times New Roman"/>
                <a:cs typeface="Times New Roman"/>
              </a:rPr>
              <a:t>рабочий порядок (телефонная связь, электронная почта и проч.)</a:t>
            </a:r>
            <a:endParaRPr/>
          </a:p>
        </p:txBody>
      </p:sp>
      <p:sp>
        <p:nvSpPr>
          <p:cNvPr id="44" name="Прямоугольник 43"/>
          <p:cNvSpPr/>
          <p:nvPr/>
        </p:nvSpPr>
        <p:spPr bwMode="auto">
          <a:xfrm>
            <a:off x="2819399" y="3699879"/>
            <a:ext cx="7959240" cy="331426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sz="1600">
                <a:solidFill>
                  <a:srgbClr val="404040"/>
                </a:solidFill>
                <a:latin typeface="Times New Roman"/>
                <a:cs typeface="Times New Roman"/>
              </a:rPr>
              <a:t>официальный порядок (служебная переписка)</a:t>
            </a:r>
            <a:endParaRPr/>
          </a:p>
        </p:txBody>
      </p:sp>
      <p:sp>
        <p:nvSpPr>
          <p:cNvPr id="45" name="Прямоугольник 44"/>
          <p:cNvSpPr/>
          <p:nvPr/>
        </p:nvSpPr>
        <p:spPr bwMode="auto">
          <a:xfrm>
            <a:off x="2819399" y="4160803"/>
            <a:ext cx="7959234" cy="331426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1600">
                <a:solidFill>
                  <a:srgbClr val="404040"/>
                </a:solidFill>
                <a:latin typeface="Times New Roman"/>
                <a:ea typeface="Calibri"/>
                <a:cs typeface="Times New Roman"/>
              </a:rPr>
              <a:t>Ежегодные (чаще) консультативно-методические совещания</a:t>
            </a:r>
            <a:endParaRPr/>
          </a:p>
        </p:txBody>
      </p:sp>
      <p:sp>
        <p:nvSpPr>
          <p:cNvPr id="46" name="Прямоугольник 45"/>
          <p:cNvSpPr/>
          <p:nvPr/>
        </p:nvSpPr>
        <p:spPr bwMode="auto">
          <a:xfrm>
            <a:off x="2819399" y="4621726"/>
            <a:ext cx="7959230" cy="360996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1600">
                <a:solidFill>
                  <a:srgbClr val="404040"/>
                </a:solidFill>
                <a:latin typeface="Times New Roman"/>
                <a:ea typeface="Calibri"/>
                <a:cs typeface="Times New Roman"/>
              </a:rPr>
              <a:t>Подготовка типовых ситуаций личной заинтересованности в закупках</a:t>
            </a:r>
            <a:endParaRPr lang="ru-RU" sz="1600">
              <a:solidFill>
                <a:srgbClr val="404040"/>
              </a:solidFill>
              <a:latin typeface="Times New Roman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2819398" y="5160744"/>
            <a:ext cx="7964989" cy="579479"/>
          </a:xfrm>
          <a:prstGeom prst="rect">
            <a:avLst/>
          </a:prstGeom>
          <a:ln w="952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600">
                <a:solidFill>
                  <a:srgbClr val="404040"/>
                </a:solidFill>
                <a:latin typeface="Times New Roman"/>
                <a:ea typeface="Calibri"/>
                <a:cs typeface="Times New Roman"/>
              </a:rPr>
              <a:t>Информирование служащих (работников) о практике привлечения к ответственности, в т.ч. в рамках органа (организации)</a:t>
            </a:r>
            <a:endParaRPr lang="ru-RU" sz="1600">
              <a:solidFill>
                <a:srgbClr val="404040"/>
              </a:solidFill>
              <a:latin typeface="Times New Roman"/>
              <a:cs typeface="Times New Roman"/>
            </a:endParaRPr>
          </a:p>
        </p:txBody>
      </p:sp>
      <p:cxnSp>
        <p:nvCxnSpPr>
          <p:cNvPr id="30" name="Прямая со стрелкой 29"/>
          <p:cNvCxnSpPr>
            <a:cxnSpLocks/>
          </p:cNvCxnSpPr>
          <p:nvPr/>
        </p:nvCxnSpPr>
        <p:spPr bwMode="auto">
          <a:xfrm>
            <a:off x="2430417" y="5455572"/>
            <a:ext cx="333375" cy="0"/>
          </a:xfrm>
          <a:prstGeom prst="straightConnector1">
            <a:avLst/>
          </a:prstGeom>
          <a:ln w="95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 bwMode="auto">
          <a:xfrm>
            <a:off x="488514" y="576929"/>
            <a:ext cx="11121825" cy="396599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000" b="1">
                <a:solidFill>
                  <a:srgbClr val="404040"/>
                </a:solidFill>
                <a:latin typeface="Times New Roman"/>
                <a:cs typeface="Times New Roman"/>
              </a:rPr>
              <a:t>Аналитические мероприятия по выявлению личной заинтересованности</a:t>
            </a:r>
            <a:endParaRPr/>
          </a:p>
        </p:txBody>
      </p:sp>
      <p:sp>
        <p:nvSpPr>
          <p:cNvPr id="21" name="Прямоугольник 20"/>
          <p:cNvSpPr/>
          <p:nvPr/>
        </p:nvSpPr>
        <p:spPr bwMode="auto">
          <a:xfrm>
            <a:off x="488515" y="1600992"/>
            <a:ext cx="11116063" cy="551658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  <a:defRPr/>
            </a:pPr>
            <a:r>
              <a:rPr lang="ru-RU" b="1">
                <a:solidFill>
                  <a:srgbClr val="404040"/>
                </a:solidFill>
                <a:latin typeface="Times New Roman"/>
                <a:cs typeface="Times New Roman"/>
              </a:rPr>
              <a:t>Определение критериев выбора закупок для анализа</a:t>
            </a:r>
            <a:endParaRPr/>
          </a:p>
        </p:txBody>
      </p:sp>
      <p:sp>
        <p:nvSpPr>
          <p:cNvPr id="22" name="Прямоугольник 21"/>
          <p:cNvSpPr/>
          <p:nvPr/>
        </p:nvSpPr>
        <p:spPr bwMode="auto">
          <a:xfrm>
            <a:off x="2486415" y="2911557"/>
            <a:ext cx="8285970" cy="321741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1800">
                <a:solidFill>
                  <a:srgbClr val="404040"/>
                </a:solidFill>
                <a:latin typeface="Times New Roman"/>
                <a:ea typeface="Calibri"/>
                <a:cs typeface="Times New Roman"/>
              </a:rPr>
              <a:t>коррупционная емкость сферы</a:t>
            </a:r>
            <a:endParaRPr lang="ru-RU" sz="1800">
              <a:solidFill>
                <a:srgbClr val="404040"/>
              </a:solidFill>
              <a:latin typeface="Times New Roman"/>
              <a:cs typeface="Times New Roman"/>
            </a:endParaRPr>
          </a:p>
        </p:txBody>
      </p:sp>
      <p:sp>
        <p:nvSpPr>
          <p:cNvPr id="23" name="Прямоугольник 22"/>
          <p:cNvSpPr/>
          <p:nvPr/>
        </p:nvSpPr>
        <p:spPr bwMode="auto">
          <a:xfrm>
            <a:off x="2517733" y="2258769"/>
            <a:ext cx="8254639" cy="567289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1800">
                <a:solidFill>
                  <a:srgbClr val="404040"/>
                </a:solidFill>
                <a:latin typeface="Times New Roman"/>
                <a:cs typeface="Times New Roman"/>
              </a:rPr>
              <a:t>размер НМЦК, цена контракта с единственным поставщиком, начальная сумма одной единицы</a:t>
            </a:r>
            <a:endParaRPr/>
          </a:p>
        </p:txBody>
      </p:sp>
      <p:sp>
        <p:nvSpPr>
          <p:cNvPr id="24" name="Прямоугольник 23"/>
          <p:cNvSpPr/>
          <p:nvPr/>
        </p:nvSpPr>
        <p:spPr bwMode="auto">
          <a:xfrm>
            <a:off x="2486415" y="3414041"/>
            <a:ext cx="8285970" cy="282384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1800">
                <a:solidFill>
                  <a:srgbClr val="404040"/>
                </a:solidFill>
                <a:latin typeface="Times New Roman"/>
                <a:ea typeface="Calibri"/>
                <a:cs typeface="Times New Roman"/>
              </a:rPr>
              <a:t>частота заключения контракта с одним и тем же лицом</a:t>
            </a:r>
            <a:endParaRPr lang="ru-RU" sz="1800">
              <a:solidFill>
                <a:srgbClr val="404040"/>
              </a:solidFill>
              <a:latin typeface="Times New Roman"/>
              <a:cs typeface="Times New Roman"/>
            </a:endParaRPr>
          </a:p>
        </p:txBody>
      </p:sp>
      <p:cxnSp>
        <p:nvCxnSpPr>
          <p:cNvPr id="38" name="Прямая со стрелкой 37"/>
          <p:cNvCxnSpPr>
            <a:cxnSpLocks/>
          </p:cNvCxnSpPr>
          <p:nvPr/>
        </p:nvCxnSpPr>
        <p:spPr bwMode="auto">
          <a:xfrm>
            <a:off x="2104656" y="2441873"/>
            <a:ext cx="333375" cy="0"/>
          </a:xfrm>
          <a:prstGeom prst="straightConnector1">
            <a:avLst/>
          </a:prstGeom>
          <a:ln w="95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cxnSpLocks/>
          </p:cNvCxnSpPr>
          <p:nvPr/>
        </p:nvCxnSpPr>
        <p:spPr bwMode="auto">
          <a:xfrm>
            <a:off x="2104656" y="3065462"/>
            <a:ext cx="333375" cy="0"/>
          </a:xfrm>
          <a:prstGeom prst="straightConnector1">
            <a:avLst/>
          </a:prstGeom>
          <a:ln w="95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cxnSpLocks/>
          </p:cNvCxnSpPr>
          <p:nvPr/>
        </p:nvCxnSpPr>
        <p:spPr bwMode="auto">
          <a:xfrm>
            <a:off x="2104656" y="3532287"/>
            <a:ext cx="333375" cy="0"/>
          </a:xfrm>
          <a:prstGeom prst="straightConnector1">
            <a:avLst/>
          </a:prstGeom>
          <a:ln w="95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cxnSpLocks/>
          </p:cNvCxnSpPr>
          <p:nvPr/>
        </p:nvCxnSpPr>
        <p:spPr bwMode="auto">
          <a:xfrm>
            <a:off x="2104656" y="2171332"/>
            <a:ext cx="0" cy="1360955"/>
          </a:xfrm>
          <a:prstGeom prst="line">
            <a:avLst/>
          </a:prstGeom>
          <a:ln w="95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 bwMode="auto">
          <a:xfrm>
            <a:off x="513567" y="3976070"/>
            <a:ext cx="11096760" cy="366119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Формирование «профиля» служащего (работника)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 bwMode="auto">
          <a:xfrm>
            <a:off x="685800" y="1371600"/>
            <a:ext cx="4202856" cy="266735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600" b="1">
                <a:latin typeface="Times New Roman"/>
                <a:cs typeface="Times New Roman"/>
              </a:rPr>
              <a:t>ЗАДАЧИ:</a:t>
            </a:r>
            <a:endParaRPr/>
          </a:p>
          <a:p>
            <a:pPr algn="ctr">
              <a:defRPr/>
            </a:pPr>
            <a:endParaRPr lang="ru-RU" sz="900" b="1">
              <a:latin typeface="Times New Roman"/>
              <a:cs typeface="Times New Roman"/>
            </a:endParaRPr>
          </a:p>
          <a:p>
            <a:pPr marL="171450" indent="-171450" algn="just">
              <a:buFont typeface="Arial"/>
              <a:buChar char="•"/>
              <a:defRPr/>
            </a:pPr>
            <a:r>
              <a:rPr lang="ru-RU" sz="1600">
                <a:latin typeface="Times New Roman"/>
                <a:cs typeface="Times New Roman"/>
              </a:rPr>
              <a:t>анализ </a:t>
            </a:r>
            <a:r>
              <a:rPr lang="ru-RU" sz="1600">
                <a:latin typeface="Times New Roman"/>
                <a:cs typeface="Times New Roman"/>
              </a:rPr>
              <a:t>аффилированности</a:t>
            </a:r>
            <a:r>
              <a:rPr lang="ru-RU" sz="1600">
                <a:latin typeface="Times New Roman"/>
                <a:cs typeface="Times New Roman"/>
              </a:rPr>
              <a:t> должностных лиц заказчика и участника закупок;</a:t>
            </a:r>
            <a:endParaRPr/>
          </a:p>
          <a:p>
            <a:pPr marL="171450" indent="-171450" algn="just">
              <a:buFont typeface="Arial"/>
              <a:buChar char="•"/>
              <a:defRPr/>
            </a:pPr>
            <a:r>
              <a:rPr lang="ru-RU" sz="1600">
                <a:latin typeface="Times New Roman"/>
                <a:cs typeface="Times New Roman"/>
              </a:rPr>
              <a:t>раскрытие информации о цепочках собственников участников закупок;</a:t>
            </a:r>
            <a:endParaRPr/>
          </a:p>
          <a:p>
            <a:pPr marL="171450" indent="-171450" algn="just">
              <a:buFont typeface="Arial"/>
              <a:buChar char="•"/>
              <a:defRPr/>
            </a:pPr>
            <a:r>
              <a:rPr lang="ru-RU" sz="1600">
                <a:latin typeface="Times New Roman"/>
                <a:cs typeface="Times New Roman"/>
              </a:rPr>
              <a:t> поиск прямых и вероятных связей между физическим и/или юридическими лицами;</a:t>
            </a:r>
            <a:endParaRPr/>
          </a:p>
          <a:p>
            <a:pPr marL="171450" indent="-171450" algn="just">
              <a:buFont typeface="Arial"/>
              <a:buChar char="•"/>
              <a:defRPr/>
            </a:pPr>
            <a:r>
              <a:rPr lang="ru-RU" sz="1600">
                <a:latin typeface="Times New Roman"/>
                <a:cs typeface="Times New Roman"/>
              </a:rPr>
              <a:t> поиск компаний под управлением родственников руководителей и учредителей</a:t>
            </a:r>
            <a:endParaRPr/>
          </a:p>
        </p:txBody>
      </p:sp>
      <p:sp>
        <p:nvSpPr>
          <p:cNvPr id="13" name="TextBox 12"/>
          <p:cNvSpPr txBox="1"/>
          <p:nvPr/>
        </p:nvSpPr>
        <p:spPr bwMode="auto">
          <a:xfrm>
            <a:off x="5171603" y="1901620"/>
            <a:ext cx="3089104" cy="131099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600" b="1">
                <a:latin typeface="Times New Roman"/>
                <a:cs typeface="Times New Roman"/>
              </a:rPr>
              <a:t>ИНСТРУМЕНТЫ</a:t>
            </a:r>
            <a:r>
              <a:rPr lang="ru-RU" sz="1600">
                <a:latin typeface="Times New Roman"/>
                <a:cs typeface="Times New Roman"/>
              </a:rPr>
              <a:t>, </a:t>
            </a:r>
            <a:endParaRPr/>
          </a:p>
          <a:p>
            <a:pPr algn="ctr">
              <a:defRPr/>
            </a:pPr>
            <a:r>
              <a:rPr lang="ru-RU" sz="1600">
                <a:latin typeface="Times New Roman"/>
                <a:cs typeface="Times New Roman"/>
              </a:rPr>
              <a:t>помогающие проводить аналитические мероприятия по выявлению личной заинтересованности </a:t>
            </a:r>
            <a:endParaRPr/>
          </a:p>
        </p:txBody>
      </p:sp>
      <p:sp>
        <p:nvSpPr>
          <p:cNvPr id="14" name="Правая фигурная скобка 13"/>
          <p:cNvSpPr/>
          <p:nvPr/>
        </p:nvSpPr>
        <p:spPr bwMode="auto">
          <a:xfrm>
            <a:off x="8398701" y="1947798"/>
            <a:ext cx="338203" cy="1183710"/>
          </a:xfrm>
          <a:prstGeom prst="rightBrace">
            <a:avLst>
              <a:gd name="adj1" fmla="val 8333"/>
              <a:gd name="adj2" fmla="val 50000"/>
            </a:avLst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TextBox 14"/>
          <p:cNvSpPr txBox="1"/>
          <p:nvPr/>
        </p:nvSpPr>
        <p:spPr bwMode="auto">
          <a:xfrm>
            <a:off x="8902991" y="1778509"/>
            <a:ext cx="2849542" cy="155484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sz="1600">
                <a:latin typeface="Times New Roman"/>
                <a:cs typeface="Times New Roman"/>
              </a:rPr>
              <a:t>«Контур-Фокус», «СПАРК», «</a:t>
            </a:r>
            <a:r>
              <a:rPr lang="ru-RU" sz="1600">
                <a:latin typeface="Times New Roman"/>
                <a:cs typeface="Times New Roman"/>
              </a:rPr>
              <a:t>СБиС</a:t>
            </a:r>
            <a:r>
              <a:rPr lang="ru-RU" sz="1600">
                <a:latin typeface="Times New Roman"/>
                <a:cs typeface="Times New Roman"/>
              </a:rPr>
              <a:t> Контрагенты», другие аналогичные программные комплексы;</a:t>
            </a:r>
            <a:endParaRPr/>
          </a:p>
          <a:p>
            <a:pPr algn="just">
              <a:defRPr/>
            </a:pPr>
            <a:r>
              <a:rPr lang="ru-RU" sz="1600">
                <a:latin typeface="Times New Roman"/>
                <a:cs typeface="Times New Roman"/>
              </a:rPr>
              <a:t>интернет-сервис «</a:t>
            </a:r>
            <a:r>
              <a:rPr lang="ru-RU" sz="1600">
                <a:latin typeface="Times New Roman"/>
                <a:cs typeface="Times New Roman"/>
              </a:rPr>
              <a:t>Rusprofile</a:t>
            </a:r>
            <a:r>
              <a:rPr lang="ru-RU" sz="1600">
                <a:latin typeface="Times New Roman"/>
                <a:cs typeface="Times New Roman"/>
              </a:rPr>
              <a:t>» https://www.rusprofile.ru/</a:t>
            </a:r>
            <a:endParaRPr/>
          </a:p>
        </p:txBody>
      </p:sp>
      <p:sp>
        <p:nvSpPr>
          <p:cNvPr id="16" name="TextBox 15"/>
          <p:cNvSpPr txBox="1"/>
          <p:nvPr/>
        </p:nvSpPr>
        <p:spPr bwMode="auto">
          <a:xfrm>
            <a:off x="685800" y="377532"/>
            <a:ext cx="11066734" cy="39659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000" b="1">
                <a:solidFill>
                  <a:srgbClr val="404040"/>
                </a:solidFill>
                <a:latin typeface="Times New Roman"/>
                <a:cs typeface="Times New Roman"/>
              </a:rPr>
              <a:t>Аналитические мероприятия по выявлению личной заинтересованности</a:t>
            </a:r>
            <a:endParaRPr/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5790766" y="4219128"/>
            <a:ext cx="5961767" cy="179867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Arial"/>
              <a:buChar char="•"/>
              <a:defRPr/>
            </a:pPr>
            <a:r>
              <a:rPr lang="ru-RU" sz="1600">
                <a:latin typeface="Times New Roman"/>
                <a:cs typeface="Times New Roman"/>
              </a:rPr>
              <a:t>руководитель и заместители руководителя заказчика;</a:t>
            </a:r>
            <a:endParaRPr/>
          </a:p>
          <a:p>
            <a:pPr marL="285750" indent="-285750" algn="just">
              <a:buFont typeface="Arial"/>
              <a:buChar char="•"/>
              <a:defRPr/>
            </a:pPr>
            <a:r>
              <a:rPr lang="ru-RU" sz="1600">
                <a:latin typeface="Times New Roman"/>
                <a:cs typeface="Times New Roman"/>
              </a:rPr>
              <a:t>контрактные управляющие и сотрудники контрактной службы заказчика;</a:t>
            </a:r>
            <a:endParaRPr/>
          </a:p>
          <a:p>
            <a:pPr marL="285750" indent="-285750" algn="just">
              <a:buFont typeface="Arial"/>
              <a:buChar char="•"/>
              <a:defRPr/>
            </a:pPr>
            <a:r>
              <a:rPr lang="ru-RU" sz="1600">
                <a:latin typeface="Times New Roman"/>
                <a:cs typeface="Times New Roman"/>
              </a:rPr>
              <a:t>члены комиссий заказчика (конкурсной, аукционной, котировочной, приемочной);</a:t>
            </a:r>
            <a:endParaRPr/>
          </a:p>
          <a:p>
            <a:pPr marL="285750" indent="-285750" algn="just">
              <a:buFont typeface="Arial"/>
              <a:buChar char="•"/>
              <a:defRPr/>
            </a:pPr>
            <a:r>
              <a:rPr lang="ru-RU" sz="1600">
                <a:latin typeface="Times New Roman"/>
                <a:cs typeface="Times New Roman"/>
              </a:rPr>
              <a:t>иные служащие и работники заказчика, непосредственно участвующие в осуществлении  конкретных закупок</a:t>
            </a:r>
            <a:endParaRPr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742166" y="4465348"/>
            <a:ext cx="4202856" cy="131099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>
                <a:latin typeface="Times New Roman"/>
                <a:cs typeface="Times New Roman"/>
              </a:rPr>
              <a:t>ЛИЦА, </a:t>
            </a:r>
            <a:endParaRPr/>
          </a:p>
          <a:p>
            <a:pPr algn="ctr">
              <a:defRPr/>
            </a:pPr>
            <a:r>
              <a:rPr lang="ru-RU" sz="1600">
                <a:latin typeface="Times New Roman"/>
                <a:cs typeface="Times New Roman"/>
              </a:rPr>
              <a:t>в отношении которых</a:t>
            </a:r>
            <a:endParaRPr/>
          </a:p>
          <a:p>
            <a:pPr algn="ctr">
              <a:defRPr/>
            </a:pPr>
            <a:r>
              <a:rPr lang="ru-RU" sz="1600">
                <a:latin typeface="Times New Roman"/>
                <a:cs typeface="Times New Roman"/>
              </a:rPr>
              <a:t>необходимо проводить аналитические мероприятия по выявлению личной заинтересованности</a:t>
            </a:r>
            <a:endParaRPr/>
          </a:p>
        </p:txBody>
      </p:sp>
      <p:sp>
        <p:nvSpPr>
          <p:cNvPr id="17" name="Правая фигурная скобка 16"/>
          <p:cNvSpPr/>
          <p:nvPr/>
        </p:nvSpPr>
        <p:spPr bwMode="auto">
          <a:xfrm>
            <a:off x="5171604" y="4595627"/>
            <a:ext cx="490160" cy="1003508"/>
          </a:xfrm>
          <a:prstGeom prst="rightBrace">
            <a:avLst>
              <a:gd name="adj1" fmla="val 8333"/>
              <a:gd name="adj2" fmla="val 50000"/>
            </a:avLst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TextBox 17"/>
          <p:cNvSpPr txBox="1"/>
          <p:nvPr/>
        </p:nvSpPr>
        <p:spPr bwMode="auto">
          <a:xfrm>
            <a:off x="685798" y="808495"/>
            <a:ext cx="11066734" cy="366119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ru-RU" b="1">
                <a:latin typeface="Times New Roman"/>
                <a:cs typeface="Times New Roman"/>
              </a:rPr>
              <a:t>Формирование «профиля» служащего (работника)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ial">
  <a:themeElements>
    <a:clrScheme name="Official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Классическая 2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customXml/_rels/item1.xml.rels><?xml version="1.0" encoding="UTF-8" standalone="yes"?><Relationships xmlns="http://schemas.openxmlformats.org/package/2006/relationships"><Relationship  Id="rId1" Type="http://schemas.openxmlformats.org/officeDocument/2006/relationships/customXmlProps" Target="itemProps1.xml"/></Relationships>
</file>

<file path=customXml/_rels/item2.xml.rels><?xml version="1.0" encoding="UTF-8" standalone="yes"?><Relationships xmlns="http://schemas.openxmlformats.org/package/2006/relationships"><Relationship  Id="rId1" Type="http://schemas.openxmlformats.org/officeDocument/2006/relationships/customXmlProps" Target="itemProps2.xml"/></Relationships>
</file>

<file path=customXml/_rels/item3.xml.rels><?xml version="1.0" encoding="UTF-8" standalone="yes"?><Relationships xmlns="http://schemas.openxmlformats.org/package/2006/relationships"><Relationship 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0072C5-DDE0-4258-BA7A-4D4B80DFA632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{D42345A7-D2E4-421D-9F24-7859A61089DA}tf10001108_win32</Template>
  <TotalTime>0</TotalTime>
  <Words>0</Words>
  <Application>Р7-Офис/2025.2.2.831</Application>
  <DocSecurity>0</DocSecurity>
  <PresentationFormat>Широкоэкранный</PresentationFormat>
  <Paragraphs>0</Paragraphs>
  <Slides>18</Slides>
  <Notes>18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Добро пожаловать в PowerPoint!</dc:title>
  <dc:subject/>
  <dc:creator>пк</dc:creator>
  <cp:keywords/>
  <dc:description/>
  <dc:identifier/>
  <dc:language/>
  <cp:lastModifiedBy>kokorina.myu</cp:lastModifiedBy>
  <cp:revision>84</cp:revision>
  <dcterms:created xsi:type="dcterms:W3CDTF">2021-09-09T06:29:38Z</dcterms:created>
  <dcterms:modified xsi:type="dcterms:W3CDTF">2025-10-23T05:58:24Z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